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8"/>
  </p:notesMasterIdLst>
  <p:sldIdLst>
    <p:sldId id="256" r:id="rId3"/>
    <p:sldId id="293" r:id="rId4"/>
    <p:sldId id="306" r:id="rId5"/>
    <p:sldId id="289" r:id="rId6"/>
    <p:sldId id="308" r:id="rId7"/>
    <p:sldId id="290" r:id="rId8"/>
    <p:sldId id="294" r:id="rId9"/>
    <p:sldId id="291" r:id="rId10"/>
    <p:sldId id="292" r:id="rId11"/>
    <p:sldId id="397" r:id="rId12"/>
    <p:sldId id="302" r:id="rId13"/>
    <p:sldId id="303" r:id="rId14"/>
    <p:sldId id="272" r:id="rId15"/>
    <p:sldId id="280" r:id="rId16"/>
    <p:sldId id="281" r:id="rId17"/>
    <p:sldId id="398" r:id="rId18"/>
    <p:sldId id="286" r:id="rId19"/>
    <p:sldId id="399" r:id="rId20"/>
    <p:sldId id="288" r:id="rId21"/>
    <p:sldId id="287" r:id="rId22"/>
    <p:sldId id="400" r:id="rId23"/>
    <p:sldId id="396" r:id="rId24"/>
    <p:sldId id="374" r:id="rId25"/>
    <p:sldId id="296" r:id="rId26"/>
    <p:sldId id="300" r:id="rId27"/>
    <p:sldId id="304" r:id="rId28"/>
    <p:sldId id="301" r:id="rId29"/>
    <p:sldId id="284" r:id="rId30"/>
    <p:sldId id="285" r:id="rId31"/>
    <p:sldId id="282" r:id="rId32"/>
    <p:sldId id="283" r:id="rId33"/>
    <p:sldId id="275" r:id="rId34"/>
    <p:sldId id="276" r:id="rId35"/>
    <p:sldId id="278" r:id="rId36"/>
    <p:sldId id="27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601C"/>
    <a:srgbClr val="FF0000"/>
    <a:srgbClr val="32B5FF"/>
    <a:srgbClr val="FFFFFF"/>
    <a:srgbClr val="FFC000"/>
    <a:srgbClr val="EBF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120D2-09A7-49D7-8E2A-B59DCDB132AC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E7FC5-9760-45EC-B7B0-5CD23021B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6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C8BB-5110-4EA6-A3B8-EB6E47EE9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C1035-4AE0-434E-948C-B9504D38A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407B0-989C-4EE6-97EC-209AE390C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CB61B-9B10-468C-BCCA-6683F0FD9860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43420-186D-4C50-82D7-AE1324F59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1138A-FC97-4EAD-B353-EB7042F7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7E1EA-4FEB-42A5-9986-95DFBBF7B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B76D-B542-4D22-99C5-5394D42C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CFB52-7AF6-4F4C-B8E3-099F6B5B6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7DC30-4B5A-4F31-8091-10283D4A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F222D-6278-43FC-8C37-AE787F3D7BAC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B8D35-4E9F-4D11-B0D6-F30D8EFF3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44DC0-36BA-42B4-9AAF-1158E839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7E1EA-4FEB-42A5-9986-95DFBBF7B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9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33FBF4-DAC6-4D3A-AB6F-28A5332DC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F1A0D-F0CF-4908-8749-5317B58E3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26E3E-2FA7-4730-8F3A-7E09205B8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4CE38-2ED1-4365-8A12-9000E964A14B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D1FBC-F961-41BE-9CE6-0F7AE4E5C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6BA0C-CF9B-4FF0-934D-C0E6518A8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7E1EA-4FEB-42A5-9986-95DFBBF7B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98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09D8C-EE6B-4C5B-9FCA-7B6D5C8CE0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5909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6FEAA-5521-4485-9BBF-F58075A033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289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802B23-F823-46AE-B38B-0D2FE16343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62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A0A2B6-EFC2-4939-9E2C-ABB3C87BD3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3580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A0C10-1FC0-445A-9735-D82433BC23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6749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1255A-4A91-4ED5-8A0B-640B8DEB7A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5368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04C4FC-6A1C-40C2-93E1-C637DAC202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37085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2981F4-C579-4C46-865E-751FC41387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6976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4841D-5F6B-48FB-A189-500D9C66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157C7-EC6C-4299-B5E9-820DC9592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480DA-A663-4242-BA64-BED9EB06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129B-84D4-4895-A57F-C9A168B1AF20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59E46-0CDA-4C48-9B32-1645CFD8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0A73B-4CE1-4B2A-BE9A-DD425E0D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7E1EA-4FEB-42A5-9986-95DFBBF7B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2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AD44A-1F45-46EC-990D-2F9185A5BC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5034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9420DB-7BDA-4BCC-BBE7-83875D182B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893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910FC6-396A-4ED6-9847-7F44BE47BF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78042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EC0E93-0452-49A3-B121-0D72907065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38351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E9DD3D-AB56-4836-9BCD-97A47B4865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64027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1A780-7C98-4983-92DF-6F8F744988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84905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4A567-4EE3-426D-9AF1-D82E506E44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86350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32D730-0FAA-47BD-8736-0443113CB8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596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3ED9-1308-40E4-9F6D-72455E51E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CD2A0-0955-454D-AD78-3F96E4A37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1D545-79C5-4700-A463-D729C8EE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B82FF-B5C5-40CD-8BED-3FF940BA379B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B4EFC-06F9-4541-8060-F2DFAEB7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F101F-7683-4935-8DF3-31B62527B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7E1EA-4FEB-42A5-9986-95DFBBF7B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99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C1AC-BE8D-4039-AA6A-7B8D7C31A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2585B-6EA1-4780-A2C2-EEEF0E15D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71706-CA6F-4204-9E2E-23A09EBD6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8AB16-A15E-4B64-ACA2-A40D12BA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0992F-3070-4ACF-8FEA-6114F067733D}" type="datetime1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48B8F-B6D7-412A-98C6-B073CA29E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16152-5867-4C57-87EA-14BC26E39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7E1EA-4FEB-42A5-9986-95DFBBF7B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7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B75D4-CC0A-4ACC-8E74-74DCF93E7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1327B-4B45-4B83-856A-4F099E08D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16239-1AFD-4E0B-AC7D-B8835C780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BCF42-368A-4197-BF19-4920610CEA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C4023B-9D58-44B9-9FA7-3623A2F77D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C4F912-CA91-46CB-B3D4-650CE4E44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04CB5-6EAF-4571-8C8C-5647911465B9}" type="datetime1">
              <a:rPr lang="en-US" smtClean="0"/>
              <a:t>7/24/2023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D8CAB1-07B0-4100-BF70-BC3E8DC2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CAD066-8A71-4981-9368-C6C400C5B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7E1EA-4FEB-42A5-9986-95DFBBF7B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07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73F68-17D1-45BA-9A68-CF0FD1E96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FC1749-9690-4B21-AEB4-1B4E1DDCB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80D06-DC00-4196-A084-D588F3E3213D}" type="datetime1">
              <a:rPr lang="en-US" smtClean="0"/>
              <a:t>7/24/2023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7E616-1D5E-4955-B99A-B46038F9B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01031-D9CF-4691-9F76-EA411007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7E1EA-4FEB-42A5-9986-95DFBBF7B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0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EDD26D-D15E-4122-87A9-9C0E55A0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48072-430D-49EB-B577-F4176E402032}" type="datetime1">
              <a:rPr lang="en-US" smtClean="0"/>
              <a:t>7/24/2023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821C7-354C-48BE-BD4A-2169EF16F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97826-1937-4025-BEC4-82648251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7E1EA-4FEB-42A5-9986-95DFBBF7B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24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520A8-09A5-41B9-A3AA-676AC103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2F85C-8612-4578-BD6F-5918CE1D0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6A51F-C21B-4DB7-96B2-EB942909A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E7D21-E650-4C8C-99FA-A9849A774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39EFE-0BA0-44FC-9200-656E4F28BB55}" type="datetime1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668B3-952E-481D-BC88-AF3FFDD91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51E69-B1A5-459C-A15C-4091C2CA3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7E1EA-4FEB-42A5-9986-95DFBBF7B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5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0A93E-FBE3-42A5-BCB3-C0CCD121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262CB-16C3-4CBE-8A65-8654B6967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DE0D8-1C72-434A-904B-75283BD3A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BD910-76DB-4ABD-AE28-3C4EA4195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094C-DE41-49DE-8E91-2E965C77C6B5}" type="datetime1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ABC8E-D982-4F53-8B3A-48AC0811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FD5B2-1F31-43FA-A1D4-326F09B3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7E1EA-4FEB-42A5-9986-95DFBBF7B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9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EBC5C-5300-4B84-8142-B197694EF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D4B60-77B2-4645-9BCB-85EF1C1BD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41A4F-2313-46D7-A62B-AF6047D72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0729B-6048-4F5B-B83D-21F64647516E}" type="datetime1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6A133-E0B9-405F-9A28-C4CF10B79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6EA66-9FA2-4DAA-BEC7-AF6FDE9E4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7E1EA-4FEB-42A5-9986-95DFBBF7B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56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48FEB0F2-08CC-4AA8-A5B5-48D1BF2485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417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chollet/deep-learning-with-python-notebooks/blob/master/5.4-visualizing-what-convnets-learn.ipynb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8FC0-3625-4E87-A050-4CD2993CCE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CSCE 823 In Class Day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B45B88-95EC-4900-8ECA-A1725B9E23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ANN Training: CNN</a:t>
            </a:r>
          </a:p>
          <a:p>
            <a:r>
              <a:rPr lang="en-US" dirty="0"/>
              <a:t>Live Synchronous session</a:t>
            </a:r>
          </a:p>
        </p:txBody>
      </p:sp>
    </p:spTree>
    <p:extLst>
      <p:ext uri="{BB962C8B-B14F-4D97-AF65-F5344CB8AC3E}">
        <p14:creationId xmlns:p14="http://schemas.microsoft.com/office/powerpoint/2010/main" val="1070059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6BF0-8850-4176-B571-CCBE5CA3F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 + Parameter Sharing: </a:t>
            </a:r>
            <a:br>
              <a:rPr lang="en-US" dirty="0"/>
            </a:br>
            <a:r>
              <a:rPr lang="en-US" dirty="0"/>
              <a:t>Equivariance to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EBC59-6DAA-4E2A-A130-CF1380296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Convolution creates a map of features in the input</a:t>
            </a:r>
          </a:p>
          <a:p>
            <a:r>
              <a:rPr lang="en-US" sz="2800" dirty="0"/>
              <a:t>Shifting an image (translation) yields a shifted feature map</a:t>
            </a:r>
          </a:p>
          <a:p>
            <a:pPr lvl="1"/>
            <a:r>
              <a:rPr lang="en-US" sz="2400" dirty="0"/>
              <a:t>Shifting object in image leads to corresponding shift of the feature map</a:t>
            </a:r>
          </a:p>
          <a:p>
            <a:r>
              <a:rPr lang="en-US" sz="2800" dirty="0"/>
              <a:t>Since parameters are shared in kernels, the image feature can be detected equally well wherever* it is shifted to in the image</a:t>
            </a:r>
          </a:p>
          <a:p>
            <a:r>
              <a:rPr lang="en-US" sz="2800" dirty="0"/>
              <a:t>Conv alone is not enough to be equivariant to other changes such as rotation or scale</a:t>
            </a:r>
          </a:p>
          <a:p>
            <a:pPr lvl="1"/>
            <a:r>
              <a:rPr lang="en-US" sz="2400" dirty="0"/>
              <a:t>Other techniques required beyond convolution to make a network robust to these (e.g. data augmentation)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F16A4-8B31-458F-8E9C-09FEE65E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B6FEAA-5521-4485-9BBF-F58075A03322}" type="slidenum">
              <a:rPr lang="en-US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522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750AE-AB55-496E-9320-9DAEA5622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activation: </a:t>
            </a:r>
            <a:br>
              <a:rPr lang="en-US" dirty="0"/>
            </a:br>
            <a:r>
              <a:rPr lang="en-US" dirty="0"/>
              <a:t>detectors (feature maps)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C7F9E-4BA6-4B27-833F-4C82B881E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303718"/>
            <a:ext cx="10753898" cy="1897621"/>
          </a:xfrm>
        </p:spPr>
        <p:txBody>
          <a:bodyPr/>
          <a:lstStyle/>
          <a:p>
            <a:r>
              <a:rPr lang="en-US" sz="2400" dirty="0"/>
              <a:t>Each Convolution Kernel generates a feature map from the previous layer</a:t>
            </a:r>
          </a:p>
          <a:p>
            <a:r>
              <a:rPr lang="en-US" sz="2400" dirty="0"/>
              <a:t>Kernels extract </a:t>
            </a:r>
            <a:r>
              <a:rPr lang="en-US" sz="2400" i="1" dirty="0"/>
              <a:t>features</a:t>
            </a:r>
            <a:r>
              <a:rPr lang="en-US" sz="2400" dirty="0"/>
              <a:t> from lower layers</a:t>
            </a:r>
          </a:p>
          <a:p>
            <a:r>
              <a:rPr lang="en-US" sz="2400" dirty="0"/>
              <a:t>As input sizes are reduced, feature map count grows</a:t>
            </a:r>
          </a:p>
          <a:p>
            <a:r>
              <a:rPr lang="en-US" sz="2400" dirty="0"/>
              <a:t>Need many kernels to learn many different features</a:t>
            </a:r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Q:  Why don’t all the kernels in a layer end up learning the same thing?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A5A6A-6C32-4A6D-9809-EFFB6E17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B6FEAA-5521-4485-9BBF-F58075A03322}" type="slidenum">
              <a:rPr lang="en-US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42763CAF-A223-41E8-AF41-96C86A7E6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06" y="1488216"/>
            <a:ext cx="4804465" cy="177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A3971F-AE56-4891-9BF8-58B483932044}"/>
              </a:ext>
            </a:extLst>
          </p:cNvPr>
          <p:cNvSpPr txBox="1"/>
          <p:nvPr/>
        </p:nvSpPr>
        <p:spPr>
          <a:xfrm>
            <a:off x="609600" y="3427968"/>
            <a:ext cx="4411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http://www.pspc.unige.it/~drivsco/Research_News/articoli/002/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97920-3DB9-4C0D-B72E-04F783F3A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894" y="1488216"/>
            <a:ext cx="4950527" cy="2525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C98F7C-A74A-4052-8A84-B3372B99B63D}"/>
              </a:ext>
            </a:extLst>
          </p:cNvPr>
          <p:cNvSpPr txBox="1"/>
          <p:nvPr/>
        </p:nvSpPr>
        <p:spPr>
          <a:xfrm>
            <a:off x="6338967" y="3931198"/>
            <a:ext cx="42015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Arial" charset="0"/>
              </a:rPr>
              <a:t>Feature Visualization of Convolutional Net Trained on ImageNet from [</a:t>
            </a:r>
            <a:r>
              <a:rPr lang="en-US" sz="1100" dirty="0" err="1">
                <a:solidFill>
                  <a:srgbClr val="000000"/>
                </a:solidFill>
                <a:latin typeface="Arial" charset="0"/>
              </a:rPr>
              <a:t>Zeiler</a:t>
            </a:r>
            <a:r>
              <a:rPr lang="en-US" sz="1100" dirty="0">
                <a:solidFill>
                  <a:srgbClr val="000000"/>
                </a:solidFill>
                <a:latin typeface="Arial" charset="0"/>
              </a:rPr>
              <a:t> &amp; Fergus 2013]</a:t>
            </a:r>
          </a:p>
        </p:txBody>
      </p:sp>
    </p:spTree>
    <p:extLst>
      <p:ext uri="{BB962C8B-B14F-4D97-AF65-F5344CB8AC3E}">
        <p14:creationId xmlns:p14="http://schemas.microsoft.com/office/powerpoint/2010/main" val="3230527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7C9-9D19-4389-86B9-61B320AA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A9BD5-CCFA-4184-84A1-D712CF45B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764" y="1600201"/>
            <a:ext cx="5359516" cy="4983161"/>
          </a:xfrm>
        </p:spPr>
        <p:txBody>
          <a:bodyPr/>
          <a:lstStyle/>
          <a:p>
            <a:r>
              <a:rPr lang="en-US" dirty="0"/>
              <a:t>Reduce the size of the next layer</a:t>
            </a:r>
          </a:p>
          <a:p>
            <a:r>
              <a:rPr lang="en-US" dirty="0"/>
              <a:t>Improve invariance to input alterations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Max Pooling</a:t>
            </a:r>
          </a:p>
          <a:p>
            <a:pPr lvl="1"/>
            <a:r>
              <a:rPr lang="en-US" dirty="0"/>
              <a:t>Cross-channel / Cross detector</a:t>
            </a:r>
          </a:p>
          <a:p>
            <a:pPr lvl="1"/>
            <a:r>
              <a:rPr lang="en-US" dirty="0"/>
              <a:t>Down sampling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0E8EE1-986C-4734-84FD-36EBD7C1D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C1255A-4A91-4ED5-8A0B-640B8DEB7A50}" type="slidenum">
              <a:rPr lang="en-US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E589D-390A-45EC-8D83-C8ADC06FC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607" y="2670798"/>
            <a:ext cx="2717255" cy="3030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EF76A1-98D8-4229-A181-CFE4D30898C2}"/>
              </a:ext>
            </a:extLst>
          </p:cNvPr>
          <p:cNvSpPr txBox="1"/>
          <p:nvPr/>
        </p:nvSpPr>
        <p:spPr>
          <a:xfrm>
            <a:off x="5105607" y="2024467"/>
            <a:ext cx="286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Arial" charset="0"/>
              </a:rPr>
              <a:t>Max Pooling: Invariance to translation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1F7F2-BF86-4E1D-97F5-F219166A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251" y="2416789"/>
            <a:ext cx="2474809" cy="1887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D8DB34-72E3-4E5D-B336-F6F61673A8DD}"/>
              </a:ext>
            </a:extLst>
          </p:cNvPr>
          <p:cNvSpPr txBox="1"/>
          <p:nvPr/>
        </p:nvSpPr>
        <p:spPr>
          <a:xfrm>
            <a:off x="8348903" y="1457818"/>
            <a:ext cx="28635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Arial" charset="0"/>
              </a:rPr>
              <a:t>Cross-Channel (detector; kernel) Pooling:</a:t>
            </a:r>
            <a:br>
              <a:rPr lang="en-US" sz="1400" dirty="0">
                <a:solidFill>
                  <a:srgbClr val="000000"/>
                </a:solidFill>
                <a:latin typeface="Arial" charset="0"/>
              </a:rPr>
            </a:br>
            <a:r>
              <a:rPr lang="en-US" sz="1400" dirty="0">
                <a:solidFill>
                  <a:srgbClr val="000000"/>
                </a:solidFill>
                <a:latin typeface="Arial" charset="0"/>
              </a:rPr>
              <a:t>Invariance to other transformations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513177-623D-4ADF-8C99-1A162469A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861" y="4908694"/>
            <a:ext cx="3175539" cy="982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6EB1A4-0EB2-48D3-9114-83CBBD954D44}"/>
              </a:ext>
            </a:extLst>
          </p:cNvPr>
          <p:cNvSpPr txBox="1"/>
          <p:nvPr/>
        </p:nvSpPr>
        <p:spPr>
          <a:xfrm>
            <a:off x="8348903" y="4538139"/>
            <a:ext cx="2932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Arial" charset="0"/>
              </a:rPr>
              <a:t>(max) Pooling with </a:t>
            </a:r>
            <a:r>
              <a:rPr lang="en-US" sz="1400" dirty="0" err="1">
                <a:solidFill>
                  <a:srgbClr val="000000"/>
                </a:solidFill>
                <a:latin typeface="Arial" charset="0"/>
              </a:rPr>
              <a:t>Downsampling</a:t>
            </a:r>
            <a:r>
              <a:rPr lang="en-US" sz="1400" dirty="0">
                <a:solidFill>
                  <a:srgbClr val="000000"/>
                </a:solidFill>
                <a:latin typeface="Arial" charset="0"/>
              </a:rPr>
              <a:t>:</a:t>
            </a:r>
            <a:br>
              <a:rPr lang="en-US" sz="1400" dirty="0">
                <a:solidFill>
                  <a:srgbClr val="000000"/>
                </a:solidFill>
                <a:latin typeface="Arial" charset="0"/>
              </a:rPr>
            </a:br>
            <a:endParaRPr lang="en-US" sz="14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365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Decisions for CNNs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Stride (how much to shift the kernel)</a:t>
            </a:r>
          </a:p>
          <a:p>
            <a:r>
              <a:rPr lang="en-US" dirty="0"/>
              <a:t>Padding (introduce values at the edges of the data so the kernel math works)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6FEAA-5521-4485-9BBF-F58075A03322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7314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Strided</a:t>
            </a:r>
            <a:r>
              <a:rPr lang="en-US" dirty="0"/>
              <a:t> Convolution vs. </a:t>
            </a:r>
            <a:r>
              <a:rPr lang="en-US" dirty="0" err="1"/>
              <a:t>Downsampling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6FEAA-5521-4485-9BBF-F58075A03322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1" y="1439716"/>
            <a:ext cx="3990267" cy="46053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76554" y="1952106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efficient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15026" y="4536563"/>
            <a:ext cx="1527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efficient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9F509-F3D5-4BC4-81E8-FE9067C3A8D9}"/>
              </a:ext>
            </a:extLst>
          </p:cNvPr>
          <p:cNvSpPr txBox="1"/>
          <p:nvPr/>
        </p:nvSpPr>
        <p:spPr>
          <a:xfrm>
            <a:off x="6682885" y="2400270"/>
            <a:ext cx="51274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that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/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/>
              <a:t> values are ignored…</a:t>
            </a:r>
          </a:p>
          <a:p>
            <a:endParaRPr lang="en-US" dirty="0"/>
          </a:p>
          <a:p>
            <a:r>
              <a:rPr lang="en-US" dirty="0"/>
              <a:t>Although convolution followed by </a:t>
            </a:r>
            <a:r>
              <a:rPr lang="en-US" dirty="0" err="1"/>
              <a:t>downsampling</a:t>
            </a:r>
            <a:r>
              <a:rPr lang="en-US" dirty="0"/>
              <a:t> used in some research, it is less efficient, and </a:t>
            </a:r>
            <a:r>
              <a:rPr lang="en-US" dirty="0" err="1"/>
              <a:t>strided</a:t>
            </a:r>
            <a:r>
              <a:rPr lang="en-US" dirty="0"/>
              <a:t> convolution provides solutions which are more efficient to train and should yield the same results.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409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 affects max depth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C1255A-4A91-4ED5-8A0B-640B8DEB7A50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026" y="1447801"/>
            <a:ext cx="6334125" cy="4505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44B805-8581-4A6C-8FAC-5C4BA104394E}"/>
              </a:ext>
            </a:extLst>
          </p:cNvPr>
          <p:cNvSpPr txBox="1"/>
          <p:nvPr/>
        </p:nvSpPr>
        <p:spPr>
          <a:xfrm>
            <a:off x="9932150" y="2154923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Depth is Limited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68270-12B4-4815-9556-2788E5F41651}"/>
              </a:ext>
            </a:extLst>
          </p:cNvPr>
          <p:cNvSpPr txBox="1"/>
          <p:nvPr/>
        </p:nvSpPr>
        <p:spPr>
          <a:xfrm>
            <a:off x="9922626" y="4535270"/>
            <a:ext cx="1321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Depth unlimited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12CC8E-3ED7-41E0-8EBB-ABF7074F6C6A}"/>
              </a:ext>
            </a:extLst>
          </p:cNvPr>
          <p:cNvSpPr txBox="1"/>
          <p:nvPr/>
        </p:nvSpPr>
        <p:spPr>
          <a:xfrm>
            <a:off x="457200" y="2154923"/>
            <a:ext cx="26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Keras</a:t>
            </a:r>
            <a:r>
              <a:rPr lang="en-US" dirty="0"/>
              <a:t>:   “</a:t>
            </a:r>
            <a:r>
              <a:rPr lang="en-US" b="1" dirty="0"/>
              <a:t>Valid</a:t>
            </a:r>
            <a:r>
              <a:rPr lang="en-US" dirty="0"/>
              <a:t> Padding”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36B2C-7EA4-4AB3-BFC2-C7A9CD918EF4}"/>
              </a:ext>
            </a:extLst>
          </p:cNvPr>
          <p:cNvSpPr txBox="1"/>
          <p:nvPr/>
        </p:nvSpPr>
        <p:spPr>
          <a:xfrm>
            <a:off x="457199" y="4673769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Keras</a:t>
            </a:r>
            <a:r>
              <a:rPr lang="en-US" dirty="0"/>
              <a:t>:   “</a:t>
            </a:r>
            <a:r>
              <a:rPr lang="en-US" b="1" dirty="0"/>
              <a:t>Same</a:t>
            </a:r>
            <a:r>
              <a:rPr lang="en-US" dirty="0"/>
              <a:t> Padding”</a:t>
            </a:r>
          </a:p>
        </p:txBody>
      </p:sp>
    </p:spTree>
    <p:extLst>
      <p:ext uri="{BB962C8B-B14F-4D97-AF65-F5344CB8AC3E}">
        <p14:creationId xmlns:p14="http://schemas.microsoft.com/office/powerpoint/2010/main" val="3289862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2DCF5-E781-4979-A1EE-892DF6741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types: Dimensions vs.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04B2F-0D83-4CBA-AB9E-A5CD2B5A3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328988"/>
            <a:ext cx="10878589" cy="3154362"/>
          </a:xfrm>
        </p:spPr>
        <p:txBody>
          <a:bodyPr/>
          <a:lstStyle/>
          <a:p>
            <a:r>
              <a:rPr lang="en-US" sz="2400" dirty="0"/>
              <a:t>Dimension is the count of spatial or temporal dimensions present</a:t>
            </a:r>
          </a:p>
          <a:p>
            <a:pPr lvl="1"/>
            <a:r>
              <a:rPr lang="en-US" sz="2000" dirty="0"/>
              <a:t>Voltage measurement sensor over time = 1D: (t)</a:t>
            </a:r>
          </a:p>
          <a:p>
            <a:pPr lvl="1"/>
            <a:r>
              <a:rPr lang="en-US" sz="2000" dirty="0"/>
              <a:t>Picture = 2D: (vertical index, horizontal index)</a:t>
            </a:r>
          </a:p>
          <a:p>
            <a:pPr lvl="1"/>
            <a:r>
              <a:rPr lang="en-US" sz="2000" dirty="0"/>
              <a:t>Video = 3D: (vertical index, horizontal index, frame/time index)</a:t>
            </a:r>
          </a:p>
          <a:p>
            <a:r>
              <a:rPr lang="en-US" sz="2400" dirty="0"/>
              <a:t>Channel is the count of simultaneous measurements</a:t>
            </a:r>
          </a:p>
          <a:p>
            <a:pPr lvl="1"/>
            <a:r>
              <a:rPr lang="en-US" sz="2000" dirty="0"/>
              <a:t>Red, Green, Blue channels of an image or video</a:t>
            </a:r>
          </a:p>
          <a:p>
            <a:pPr lvl="1"/>
            <a:r>
              <a:rPr lang="en-US" sz="2000" dirty="0"/>
              <a:t>Recordings of multiple simultaneous voltages in EEG headcap</a:t>
            </a:r>
          </a:p>
          <a:p>
            <a:r>
              <a:rPr lang="en-US" sz="2400" dirty="0"/>
              <a:t>The definitions of channel and dimension are determined for each ML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32ADB-E82B-475C-92E9-65195624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6FEAA-5521-4485-9BBF-F58075A03322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5F6DBAC7-2EB4-43D1-9870-71F4863115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4174413"/>
              </p:ext>
            </p:extLst>
          </p:nvPr>
        </p:nvGraphicFramePr>
        <p:xfrm>
          <a:off x="1366058" y="1178559"/>
          <a:ext cx="9723120" cy="20826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2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7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1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251">
                <a:tc>
                  <a:txBody>
                    <a:bodyPr/>
                    <a:lstStyle/>
                    <a:p>
                      <a:r>
                        <a:rPr lang="en-US" sz="1600" dirty="0"/>
                        <a:t>Dim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Single Channel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Multichannel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159">
                <a:tc>
                  <a:txBody>
                    <a:bodyPr/>
                    <a:lstStyle/>
                    <a:p>
                      <a:r>
                        <a:rPr lang="en-US" sz="1600" dirty="0"/>
                        <a:t>1D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Audio</a:t>
                      </a:r>
                      <a:r>
                        <a:rPr lang="en-US" sz="1600" baseline="0" dirty="0"/>
                        <a:t> Waveform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EEG; temperature over time at multiple points in equipment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159">
                <a:tc>
                  <a:txBody>
                    <a:bodyPr/>
                    <a:lstStyle/>
                    <a:p>
                      <a:r>
                        <a:rPr lang="en-US" sz="1600" dirty="0"/>
                        <a:t>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Frequency Spectrum</a:t>
                      </a:r>
                      <a:r>
                        <a:rPr lang="en-US" sz="1600" baseline="0" dirty="0"/>
                        <a:t> of Audio (time x frequency); Grayscale Image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Image; Hyperspectral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159">
                <a:tc>
                  <a:txBody>
                    <a:bodyPr/>
                    <a:lstStyle/>
                    <a:p>
                      <a:r>
                        <a:rPr lang="en-US" sz="1600" dirty="0"/>
                        <a:t>3D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Grayscale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Video; Volumetric</a:t>
                      </a:r>
                      <a:r>
                        <a:rPr lang="en-US" sz="1600" baseline="0" dirty="0"/>
                        <a:t> medical imagery; Volumetric atmospheric data;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 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636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CD8D2-6C93-43BA-A0F3-404276CA6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33400"/>
            <a:ext cx="8229600" cy="1143000"/>
          </a:xfrm>
        </p:spPr>
        <p:txBody>
          <a:bodyPr/>
          <a:lstStyle/>
          <a:p>
            <a:r>
              <a:rPr lang="en-US" dirty="0"/>
              <a:t>Understanding what CNNs learn with Visualization - DEMO</a:t>
            </a:r>
            <a:br>
              <a:rPr lang="en-US" dirty="0"/>
            </a:br>
            <a:r>
              <a:rPr lang="en-US" sz="3200" dirty="0"/>
              <a:t>(Chollet / Chapter 9.4)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9049C-D75C-4B00-920B-72CF9550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2514601"/>
            <a:ext cx="8229600" cy="3611563"/>
          </a:xfrm>
        </p:spPr>
        <p:txBody>
          <a:bodyPr/>
          <a:lstStyle/>
          <a:p>
            <a:r>
              <a:rPr lang="en-US" dirty="0"/>
              <a:t>Detector activations on input</a:t>
            </a:r>
          </a:p>
          <a:p>
            <a:r>
              <a:rPr lang="en-US" dirty="0"/>
              <a:t>Visualizing convnet filters</a:t>
            </a:r>
          </a:p>
          <a:p>
            <a:r>
              <a:rPr lang="en-US" dirty="0"/>
              <a:t>Heatmaps of class activation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A9B75-8CAA-4047-8E88-ED7EA814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6FEAA-5521-4485-9BBF-F58075A03322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7157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488C-2EEE-4D3C-B9B6-F158609C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Detector </a:t>
            </a:r>
            <a:r>
              <a:rPr lang="en-US" i="1" dirty="0"/>
              <a:t>activation</a:t>
            </a:r>
            <a:r>
              <a:rPr lang="en-US" dirty="0"/>
              <a:t> on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7E541-6F8E-4442-936F-DFED2E23E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3338" y="3962401"/>
            <a:ext cx="4194062" cy="2163763"/>
          </a:xfrm>
        </p:spPr>
        <p:txBody>
          <a:bodyPr/>
          <a:lstStyle/>
          <a:p>
            <a:r>
              <a:rPr lang="en-US" dirty="0"/>
              <a:t>Forward pass of image through CNN</a:t>
            </a:r>
          </a:p>
          <a:p>
            <a:r>
              <a:rPr lang="en-US" dirty="0"/>
              <a:t>Display activation of filters (or </a:t>
            </a:r>
            <a:r>
              <a:rPr lang="en-US" dirty="0" err="1"/>
              <a:t>maxpools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629F7-487C-45FF-8AAC-F8E28516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6FEAA-5521-4485-9BBF-F58075A03322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16F1D-44F1-4025-81B2-5F609DDE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290638"/>
            <a:ext cx="2590800" cy="255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9972B5-A5BA-4E9E-9137-08072064E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231" y="4652017"/>
            <a:ext cx="4078231" cy="2127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F84527-CE43-4165-A09A-A61AFF733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329" y="2412367"/>
            <a:ext cx="4194062" cy="2174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6BAC5D-E6FF-4159-ABE1-F7848A4C0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688" y="1237990"/>
            <a:ext cx="3975315" cy="1143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82496A7-685F-40BC-817C-5390B10A5473}"/>
              </a:ext>
            </a:extLst>
          </p:cNvPr>
          <p:cNvSpPr/>
          <p:nvPr/>
        </p:nvSpPr>
        <p:spPr>
          <a:xfrm>
            <a:off x="5257800" y="1600200"/>
            <a:ext cx="6096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680E64-0660-4E97-BF51-16A9070A8DD4}"/>
              </a:ext>
            </a:extLst>
          </p:cNvPr>
          <p:cNvSpPr/>
          <p:nvPr/>
        </p:nvSpPr>
        <p:spPr>
          <a:xfrm rot="5400000">
            <a:off x="8340686" y="3633680"/>
            <a:ext cx="3901806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18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942B-A1B3-46E8-8FD4-88DBE14A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convnet </a:t>
            </a:r>
            <a:r>
              <a:rPr lang="en-US" i="1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6D79D-2EED-4AF8-A6E6-A14739560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3467568"/>
            <a:ext cx="8229600" cy="2908294"/>
          </a:xfrm>
        </p:spPr>
        <p:txBody>
          <a:bodyPr/>
          <a:lstStyle/>
          <a:p>
            <a:r>
              <a:rPr lang="en-US" sz="2800" dirty="0"/>
              <a:t>Choose a filter</a:t>
            </a:r>
          </a:p>
          <a:p>
            <a:r>
              <a:rPr lang="en-US" sz="2800" dirty="0"/>
              <a:t>Start with a ‘blank’ input image (neutral value)</a:t>
            </a:r>
          </a:p>
          <a:p>
            <a:r>
              <a:rPr lang="en-US" sz="2800" dirty="0"/>
              <a:t>Use gradient ascent in the input space to maximize the to value of the filter’s response</a:t>
            </a:r>
          </a:p>
          <a:p>
            <a:r>
              <a:rPr lang="en-US" sz="2800" dirty="0"/>
              <a:t>Generates the image for which the chosen filter is </a:t>
            </a:r>
            <a:r>
              <a:rPr lang="en-US" sz="2800" i="1" dirty="0"/>
              <a:t>maximally responsive </a:t>
            </a:r>
            <a:r>
              <a:rPr lang="en-US" sz="2800" dirty="0"/>
              <a:t>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1C73E-ABD0-47E4-9330-3F1118C0C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6FEAA-5521-4485-9BBF-F58075A03322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B656F2-2A77-4CCF-AC09-1EDDB85F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399710"/>
            <a:ext cx="3955818" cy="1990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7892C-A838-42B3-8220-9185D3C55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1" y="1465075"/>
            <a:ext cx="3875129" cy="156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37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45564-A034-4DA1-9B18-E4A6667C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FDC9C-4DF7-4B30-BB25-0626A3221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CNNs?</a:t>
            </a:r>
          </a:p>
          <a:p>
            <a:r>
              <a:rPr lang="en-US" dirty="0"/>
              <a:t>CNN Key Characteristics, Parameters and Decisions</a:t>
            </a:r>
          </a:p>
          <a:p>
            <a:r>
              <a:rPr lang="en-US" dirty="0"/>
              <a:t>Visualization Code [Demo only]</a:t>
            </a:r>
          </a:p>
          <a:p>
            <a:r>
              <a:rPr lang="en-US" dirty="0"/>
              <a:t>General Q&amp;A (If time allows)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6C064-C5D2-4DFF-87D9-48E84A9C2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7E1EA-4FEB-42A5-9986-95DFBBF7BC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83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39D5-8974-4BEF-992A-E97AAA21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Overlaid Heatmaps</a:t>
            </a:r>
            <a:br>
              <a:rPr lang="en-US" dirty="0"/>
            </a:br>
            <a:r>
              <a:rPr lang="en-US" dirty="0"/>
              <a:t>of class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8E4AA-C3F1-45B2-BC18-52A12FB34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71" y="3429001"/>
            <a:ext cx="10590414" cy="2697163"/>
          </a:xfrm>
        </p:spPr>
        <p:txBody>
          <a:bodyPr/>
          <a:lstStyle/>
          <a:p>
            <a:r>
              <a:rPr lang="en-US" sz="2400" dirty="0"/>
              <a:t>Pick an image and an image category to check (e.g. “elephant”)</a:t>
            </a:r>
          </a:p>
          <a:p>
            <a:r>
              <a:rPr lang="en-US" sz="2400" dirty="0"/>
              <a:t>Select the output feature map of a convolution layer </a:t>
            </a:r>
          </a:p>
          <a:p>
            <a:r>
              <a:rPr lang="en-US" sz="2400" dirty="0"/>
              <a:t>Weigh every channel in that feature map by the gradient of the class with respect to the channel</a:t>
            </a:r>
          </a:p>
          <a:p>
            <a:r>
              <a:rPr lang="en-US" sz="2400" dirty="0"/>
              <a:t>Reveals what portions of the image the model uses to decide its class is elephant</a:t>
            </a:r>
          </a:p>
          <a:p>
            <a:r>
              <a:rPr lang="en-US" sz="2400" dirty="0"/>
              <a:t>This method could help diagnose classification errors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BE1F8-3E0C-4BEA-B2B4-DC2F1CCD6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6FEAA-5521-4485-9BBF-F58075A03322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EB00C-8882-422D-B524-503B3210C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60" y="1399710"/>
            <a:ext cx="2475859" cy="183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5F964-D9A6-41EB-A63B-92BFA1B44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440238"/>
            <a:ext cx="2530034" cy="1838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B4B6B-687D-405D-A8A4-486346739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034" y="1417639"/>
            <a:ext cx="2530034" cy="182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34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DCCA3-0CBF-4B03-A15F-D4083CDE5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Code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5C234-F72D-4D86-AE61-166624696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207" y="1295401"/>
            <a:ext cx="10859193" cy="4949824"/>
          </a:xfrm>
        </p:spPr>
        <p:txBody>
          <a:bodyPr/>
          <a:lstStyle/>
          <a:p>
            <a:r>
              <a:rPr lang="en-US" sz="2400" dirty="0"/>
              <a:t>Download zip from canvas &amp; unzip into local directory</a:t>
            </a:r>
          </a:p>
          <a:p>
            <a:pPr lvl="1"/>
            <a:r>
              <a:rPr lang="en-US" sz="2000" dirty="0"/>
              <a:t>The file contains code, data, models, images…</a:t>
            </a:r>
          </a:p>
          <a:p>
            <a:r>
              <a:rPr lang="en-US" sz="2400" dirty="0"/>
              <a:t>Open </a:t>
            </a:r>
            <a:r>
              <a:rPr lang="en-US" sz="2400" dirty="0" err="1"/>
              <a:t>jupyter</a:t>
            </a:r>
            <a:r>
              <a:rPr lang="en-US" sz="2400" dirty="0"/>
              <a:t> notebook within the unzipped directory (</a:t>
            </a:r>
            <a:r>
              <a:rPr lang="en-US" sz="2400" b="1" dirty="0"/>
              <a:t>don’t run it</a:t>
            </a:r>
            <a:r>
              <a:rPr lang="en-US" sz="2400" dirty="0"/>
              <a:t>)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Review the notebook </a:t>
            </a:r>
            <a:r>
              <a:rPr lang="en-US" sz="2400" b="1" i="1" dirty="0">
                <a:solidFill>
                  <a:srgbClr val="C00000"/>
                </a:solidFill>
              </a:rPr>
              <a:t>without running</a:t>
            </a:r>
          </a:p>
          <a:p>
            <a:r>
              <a:rPr lang="en-US" sz="2400" dirty="0"/>
              <a:t>Even with a modern 30XX Nvidia GPU this will take 10+ minutes to run.</a:t>
            </a:r>
          </a:p>
          <a:p>
            <a:r>
              <a:rPr lang="en-US" sz="2400" dirty="0"/>
              <a:t>If you have a GPU and have </a:t>
            </a:r>
            <a:r>
              <a:rPr lang="en-US" sz="2400" dirty="0" err="1"/>
              <a:t>tensorflow</a:t>
            </a:r>
            <a:r>
              <a:rPr lang="en-US" sz="2400" dirty="0"/>
              <a:t> installed and want to run it, heed the following…</a:t>
            </a:r>
          </a:p>
          <a:p>
            <a:pPr lvl="1"/>
            <a:r>
              <a:rPr lang="en-US" sz="2000" dirty="0"/>
              <a:t>You will need </a:t>
            </a:r>
            <a:r>
              <a:rPr lang="en-US" sz="2000" i="1" dirty="0"/>
              <a:t>time</a:t>
            </a:r>
            <a:r>
              <a:rPr lang="en-US" sz="2000" dirty="0"/>
              <a:t> to install OpenCV:  “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install -c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-forge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opencv</a:t>
            </a:r>
            <a:r>
              <a:rPr lang="en-US" sz="2000" dirty="0"/>
              <a:t>”</a:t>
            </a:r>
          </a:p>
          <a:p>
            <a:pPr lvl="1"/>
            <a:r>
              <a:rPr lang="en-US" sz="2000" b="1" dirty="0"/>
              <a:t>Duplicate the notebook so you don’t overwrite the original</a:t>
            </a:r>
          </a:p>
          <a:p>
            <a:pPr lvl="1"/>
            <a:r>
              <a:rPr lang="en-US" sz="2000" dirty="0"/>
              <a:t>Note:  </a:t>
            </a:r>
            <a:r>
              <a:rPr lang="en-US" sz="2000" i="1" dirty="0"/>
              <a:t>Don’t try to run the code without a GPU and all the packages installed </a:t>
            </a:r>
            <a:r>
              <a:rPr lang="en-US" sz="2000" dirty="0"/>
              <a:t>(see notes in first markdown cell).  </a:t>
            </a:r>
          </a:p>
          <a:p>
            <a:r>
              <a:rPr lang="en-US" sz="2400" dirty="0"/>
              <a:t>Google </a:t>
            </a:r>
            <a:r>
              <a:rPr lang="en-US" sz="2400" dirty="0" err="1"/>
              <a:t>colab</a:t>
            </a:r>
            <a:r>
              <a:rPr lang="en-US" sz="2400" dirty="0"/>
              <a:t> may or may not work… I have not tested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17C05-F008-44F9-8161-F1F9F48E1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6FEAA-5521-4485-9BBF-F58075A03322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83040-3883-4FE7-BB69-5604EEE0E758}"/>
              </a:ext>
            </a:extLst>
          </p:cNvPr>
          <p:cNvSpPr txBox="1"/>
          <p:nvPr/>
        </p:nvSpPr>
        <p:spPr>
          <a:xfrm>
            <a:off x="1410769" y="6246903"/>
            <a:ext cx="845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Code inspired by </a:t>
            </a:r>
            <a:r>
              <a:rPr lang="en-US" sz="1600" dirty="0"/>
              <a:t> </a:t>
            </a:r>
            <a:r>
              <a:rPr lang="en-US" sz="1050" dirty="0">
                <a:hlinkClick r:id="rId2"/>
              </a:rPr>
              <a:t>https://github.com/fchollet/deep-learning-with-python-notebooks/blob/master/5.4-visualizing-what-convnets-learn.ipynb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306B3-FCBB-45CC-B9CB-E91177C7A990}"/>
              </a:ext>
            </a:extLst>
          </p:cNvPr>
          <p:cNvSpPr txBox="1"/>
          <p:nvPr/>
        </p:nvSpPr>
        <p:spPr>
          <a:xfrm>
            <a:off x="12402126" y="2311473"/>
            <a:ext cx="91743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Get the zip off canvas; Unzip the file into a directory on your local machine.   </a:t>
            </a:r>
          </a:p>
          <a:p>
            <a:r>
              <a:rPr lang="en-US" dirty="0">
                <a:solidFill>
                  <a:srgbClr val="0070C0"/>
                </a:solidFill>
              </a:rPr>
              <a:t>The zip contains a </a:t>
            </a:r>
            <a:r>
              <a:rPr lang="en-US" dirty="0" err="1">
                <a:solidFill>
                  <a:srgbClr val="0070C0"/>
                </a:solidFill>
              </a:rPr>
              <a:t>jupyter</a:t>
            </a:r>
            <a:r>
              <a:rPr lang="en-US" dirty="0">
                <a:solidFill>
                  <a:srgbClr val="0070C0"/>
                </a:solidFill>
              </a:rPr>
              <a:t> notebook, data, models and other files needed for the demo.  </a:t>
            </a:r>
          </a:p>
          <a:p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b="1" dirty="0">
                <a:solidFill>
                  <a:srgbClr val="CF601C"/>
                </a:solidFill>
              </a:rPr>
              <a:t>NOTE:  if you run it, </a:t>
            </a:r>
            <a:r>
              <a:rPr lang="en-US" b="1" i="1" dirty="0">
                <a:solidFill>
                  <a:srgbClr val="CF601C"/>
                </a:solidFill>
              </a:rPr>
              <a:t>the notebook will write files to your local directory</a:t>
            </a:r>
          </a:p>
          <a:p>
            <a:r>
              <a:rPr lang="en-US" b="1" dirty="0">
                <a:solidFill>
                  <a:srgbClr val="0070C0"/>
                </a:solidFill>
              </a:rPr>
              <a:t>Recommendation</a:t>
            </a:r>
            <a:r>
              <a:rPr lang="en-US" dirty="0">
                <a:solidFill>
                  <a:srgbClr val="0070C0"/>
                </a:solidFill>
              </a:rPr>
              <a:t>:  Open the </a:t>
            </a:r>
            <a:r>
              <a:rPr lang="en-US" dirty="0" err="1">
                <a:solidFill>
                  <a:srgbClr val="0070C0"/>
                </a:solidFill>
              </a:rPr>
              <a:t>jupyter</a:t>
            </a:r>
            <a:r>
              <a:rPr lang="en-US" dirty="0">
                <a:solidFill>
                  <a:srgbClr val="0070C0"/>
                </a:solidFill>
              </a:rPr>
              <a:t> notebook to look at it… but don’t run it</a:t>
            </a:r>
          </a:p>
          <a:p>
            <a:r>
              <a:rPr lang="en-US" dirty="0">
                <a:solidFill>
                  <a:srgbClr val="0070C0"/>
                </a:solidFill>
              </a:rPr>
              <a:t>Note:  Don’t try to </a:t>
            </a:r>
            <a:r>
              <a:rPr lang="en-US" i="1" dirty="0">
                <a:solidFill>
                  <a:srgbClr val="0070C0"/>
                </a:solidFill>
              </a:rPr>
              <a:t>run</a:t>
            </a:r>
            <a:r>
              <a:rPr lang="en-US" dirty="0">
                <a:solidFill>
                  <a:srgbClr val="0070C0"/>
                </a:solidFill>
              </a:rPr>
              <a:t> the code without a GPU and all the packages installed.  </a:t>
            </a:r>
          </a:p>
          <a:p>
            <a:r>
              <a:rPr lang="en-US" dirty="0">
                <a:solidFill>
                  <a:srgbClr val="0070C0"/>
                </a:solidFill>
              </a:rPr>
              <a:t>Even with a modern 30XX Nvidia GPU this will take several minutes to run.</a:t>
            </a:r>
          </a:p>
          <a:p>
            <a:r>
              <a:rPr lang="en-US" dirty="0">
                <a:solidFill>
                  <a:srgbClr val="0070C0"/>
                </a:solidFill>
              </a:rPr>
              <a:t>Google </a:t>
            </a:r>
            <a:r>
              <a:rPr lang="en-US" dirty="0" err="1">
                <a:solidFill>
                  <a:srgbClr val="0070C0"/>
                </a:solidFill>
              </a:rPr>
              <a:t>colab</a:t>
            </a:r>
            <a:r>
              <a:rPr lang="en-US" dirty="0">
                <a:solidFill>
                  <a:srgbClr val="0070C0"/>
                </a:solidFill>
              </a:rPr>
              <a:t> may or may not work… I have not tested it</a:t>
            </a:r>
          </a:p>
        </p:txBody>
      </p:sp>
    </p:spTree>
    <p:extLst>
      <p:ext uri="{BB962C8B-B14F-4D97-AF65-F5344CB8AC3E}">
        <p14:creationId xmlns:p14="http://schemas.microsoft.com/office/powerpoint/2010/main" val="3998479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4AF34-7F7D-47A2-894C-679280AEF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A36C3-101F-40B3-8845-78D6B13B7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02A57-F5B3-4F06-95E2-513DB9DE2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7E1EA-4FEB-42A5-9986-95DFBBF7BC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19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86ED-7FAC-486C-B0FE-C87741A9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1D44F-8A16-4795-BFF8-3B4431FF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2D220-A59A-420B-B819-09A44B77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7E1EA-4FEB-42A5-9986-95DFBBF7BC0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36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34FD6-580B-451E-BC38-C88C2292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efficient are CNNs?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9326B-C558-4B56-A778-8B870F18C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B6FEAA-5521-4485-9BBF-F58075A03322}" type="slidenum">
              <a:rPr lang="en-US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41CAB-253D-40AD-A29F-CF3247BF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337974"/>
            <a:ext cx="7772400" cy="498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0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93268-A5B1-4788-9E3E-A1D788461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CNN layer?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6DE3A7-53CC-4746-9CF2-7822913D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C1255A-4A91-4ED5-8A0B-640B8DEB7A50}" type="slidenum">
              <a:rPr lang="en-US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A9A72-C7BD-44CC-A2C6-B1EF7B964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632"/>
          <a:stretch/>
        </p:blipFill>
        <p:spPr>
          <a:xfrm>
            <a:off x="3733800" y="1364200"/>
            <a:ext cx="4495696" cy="4903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355616-EFC5-408F-9B68-EE062ECF8A2E}"/>
              </a:ext>
            </a:extLst>
          </p:cNvPr>
          <p:cNvSpPr txBox="1"/>
          <p:nvPr/>
        </p:nvSpPr>
        <p:spPr>
          <a:xfrm>
            <a:off x="8077200" y="6206352"/>
            <a:ext cx="1436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Arial" charset="0"/>
              </a:rPr>
              <a:t>Goodfellow</a:t>
            </a: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2016)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BDCBD2-7565-40CE-BF70-406844CE4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162" y="4179846"/>
            <a:ext cx="788545" cy="728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C05921-9B99-4B86-AF90-23152A8BC230}"/>
              </a:ext>
            </a:extLst>
          </p:cNvPr>
          <p:cNvSpPr txBox="1"/>
          <p:nvPr/>
        </p:nvSpPr>
        <p:spPr>
          <a:xfrm>
            <a:off x="8305700" y="357238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e.g. </a:t>
            </a:r>
            <a:r>
              <a:rPr lang="en-US" dirty="0" err="1">
                <a:solidFill>
                  <a:srgbClr val="000000"/>
                </a:solidFill>
                <a:latin typeface="Arial" charset="0"/>
              </a:rPr>
              <a:t>ReLU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922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80A07-6162-42BF-8F96-FE36E8D26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Same Task; </a:t>
            </a:r>
            <a:br>
              <a:rPr lang="en-US" sz="3600" dirty="0"/>
            </a:br>
            <a:r>
              <a:rPr lang="en-US" sz="3600" dirty="0"/>
              <a:t>Many Possible Architectures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3302D-D89F-472F-A6E1-062132F5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C1255A-4A91-4ED5-8A0B-640B8DEB7A50}" type="slidenum">
              <a:rPr lang="en-US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A6EB7-2432-43F9-B881-D302E140A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1" y="1524001"/>
            <a:ext cx="4379673" cy="501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8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E13F8-58FE-4EDA-BA9E-DBFC4D7D9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network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8C3300-EE26-4264-9F0C-80305099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C1255A-4A91-4ED5-8A0B-640B8DEB7A50}" type="slidenum">
              <a:rPr lang="en-US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0F8CB-AD34-45F9-9BD3-24C8D219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1" y="1417638"/>
            <a:ext cx="8551735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C90D52-9B2A-4FFF-A175-4F9ECADB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1" y="4332796"/>
            <a:ext cx="7693819" cy="21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38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</a:t>
            </a:r>
            <a:r>
              <a:rPr lang="en-US" dirty="0" err="1"/>
              <a:t>Backprop</a:t>
            </a:r>
            <a:r>
              <a:rPr lang="en-US" dirty="0"/>
              <a:t> Intuition (1):</a:t>
            </a:r>
            <a:br>
              <a:rPr lang="en-US" dirty="0"/>
            </a:br>
            <a:r>
              <a:rPr lang="en-US" dirty="0"/>
              <a:t>Rethinking 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CNN with Kernel multiplication can be described as sliding dot-products</a:t>
            </a:r>
          </a:p>
          <a:p>
            <a:r>
              <a:rPr lang="en-US" sz="2400" dirty="0"/>
              <a:t>Each step</a:t>
            </a:r>
          </a:p>
          <a:p>
            <a:pPr lvl="1"/>
            <a:r>
              <a:rPr lang="en-US" sz="2000" dirty="0"/>
              <a:t>Is equivalent to converting input 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US" sz="2000" dirty="0"/>
              <a:t>) and (padded, sparse) kernel 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sz="2000" dirty="0"/>
              <a:t>) into 1d vector and performing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dot(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h.T,k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2000" dirty="0"/>
              <a:t>Step generates a scalar</a:t>
            </a:r>
          </a:p>
          <a:p>
            <a:r>
              <a:rPr lang="en-US" sz="2400" dirty="0"/>
              <a:t>CNN step/stride generates 1 scalar per step; all steps together generate an output vector</a:t>
            </a:r>
          </a:p>
          <a:p>
            <a:r>
              <a:rPr lang="en-US" sz="2400" dirty="0"/>
              <a:t>Output of convolution is a vector that can be reshaped into a 2D matrix</a:t>
            </a:r>
          </a:p>
          <a:p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6FEAA-5521-4485-9BBF-F58075A03322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456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backprop intuition (2)</a:t>
            </a:r>
            <a:br>
              <a:rPr lang="en-US" dirty="0"/>
            </a:br>
            <a:r>
              <a:rPr lang="en-US" dirty="0"/>
              <a:t>Rethinking 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of an image with one kernel could be thought of as just flattening the input and doing matrix multiplication with a series of stacked </a:t>
            </a:r>
            <a:r>
              <a:rPr lang="en-US" b="1" dirty="0"/>
              <a:t>sparse</a:t>
            </a:r>
            <a:r>
              <a:rPr lang="en-US" dirty="0"/>
              <a:t> kernel vectors, then reshaping the output vector into a 2D array</a:t>
            </a:r>
          </a:p>
          <a:p>
            <a:r>
              <a:rPr lang="en-US" dirty="0"/>
              <a:t>Thus, convolution is really just matrix multiplication… and we already know how to do </a:t>
            </a:r>
            <a:r>
              <a:rPr lang="en-US" dirty="0" err="1"/>
              <a:t>backprop</a:t>
            </a:r>
            <a:r>
              <a:rPr lang="en-US" dirty="0"/>
              <a:t> on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6FEAA-5521-4485-9BBF-F58075A03322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7106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Key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Image recognition problem</a:t>
            </a:r>
          </a:p>
          <a:p>
            <a:r>
              <a:rPr lang="en-US" sz="2400" b="1" dirty="0">
                <a:solidFill>
                  <a:srgbClr val="000000"/>
                </a:solidFill>
              </a:rPr>
              <a:t>Problems w/ fully connected networks</a:t>
            </a:r>
          </a:p>
          <a:p>
            <a:r>
              <a:rPr lang="en-US" sz="2400" b="1" dirty="0">
                <a:solidFill>
                  <a:srgbClr val="000000"/>
                </a:solidFill>
              </a:rPr>
              <a:t>Convolution Operation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Efficiency of Convolution</a:t>
            </a:r>
          </a:p>
          <a:p>
            <a:r>
              <a:rPr lang="en-US" sz="2400" b="1" dirty="0">
                <a:solidFill>
                  <a:srgbClr val="000000"/>
                </a:solidFill>
              </a:rPr>
              <a:t>Pooling</a:t>
            </a:r>
          </a:p>
          <a:p>
            <a:r>
              <a:rPr lang="en-US" sz="2400" b="1" dirty="0">
                <a:solidFill>
                  <a:srgbClr val="000000"/>
                </a:solidFill>
              </a:rPr>
              <a:t>Architectures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CNN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Backprop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Variants on Basic Convolution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Data Types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Neuroscience Basis</a:t>
            </a:r>
          </a:p>
          <a:p>
            <a:r>
              <a:rPr lang="en-US" sz="2400" b="1" dirty="0">
                <a:solidFill>
                  <a:srgbClr val="000000"/>
                </a:solidFill>
              </a:rPr>
              <a:t>Understanding CNNs with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B6FEAA-5521-4485-9BBF-F58075A03322}" type="slidenum">
              <a:rPr lang="en-US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106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Connectivity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C1255A-4A91-4ED5-8A0B-640B8DEB7A50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1752600"/>
            <a:ext cx="4308147" cy="3056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642362"/>
            <a:ext cx="3507142" cy="52765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82307" y="5918944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Connectivity within Channels</a:t>
            </a:r>
          </a:p>
        </p:txBody>
      </p:sp>
    </p:spTree>
    <p:extLst>
      <p:ext uri="{BB962C8B-B14F-4D97-AF65-F5344CB8AC3E}">
        <p14:creationId xmlns:p14="http://schemas.microsoft.com/office/powerpoint/2010/main" val="905681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Tiled Convolution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15000" y="1568451"/>
            <a:ext cx="44958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Local Connection </a:t>
            </a:r>
            <a:br>
              <a:rPr lang="en-US" sz="2800" dirty="0"/>
            </a:br>
            <a:r>
              <a:rPr lang="en-US" sz="2800" dirty="0"/>
              <a:t>(no sharing)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Tiled Convolution </a:t>
            </a:r>
            <a:br>
              <a:rPr lang="en-US" sz="2800" dirty="0"/>
            </a:br>
            <a:r>
              <a:rPr lang="en-US" sz="2800" dirty="0"/>
              <a:t>(cycle between groups of shared parameters)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800" dirty="0"/>
              <a:t>Convolution (one group shared everywhere)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C1255A-4A91-4ED5-8A0B-640B8DEB7A50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0645"/>
          <a:stretch/>
        </p:blipFill>
        <p:spPr>
          <a:xfrm>
            <a:off x="2057400" y="1524000"/>
            <a:ext cx="3505200" cy="420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25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Neuroscience Basis of CNN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5334000" cy="4525963"/>
          </a:xfrm>
        </p:spPr>
        <p:txBody>
          <a:bodyPr/>
          <a:lstStyle/>
          <a:p>
            <a:r>
              <a:rPr lang="en-US" sz="2400" dirty="0"/>
              <a:t>Primary Visual Cortex V1</a:t>
            </a:r>
          </a:p>
          <a:p>
            <a:pPr lvl="1"/>
            <a:r>
              <a:rPr lang="en-US" sz="2000" dirty="0"/>
              <a:t>Arranged in 2D spatial map</a:t>
            </a:r>
          </a:p>
          <a:p>
            <a:pPr lvl="1"/>
            <a:r>
              <a:rPr lang="en-US" sz="2000" dirty="0"/>
              <a:t>Simple cells ~ small local receptive field, simple linear function </a:t>
            </a:r>
            <a:r>
              <a:rPr lang="en-US" sz="2000" dirty="0">
                <a:sym typeface="Symbol" panose="05050102010706020507" pitchFamily="18" charset="2"/>
              </a:rPr>
              <a:t></a:t>
            </a:r>
            <a:r>
              <a:rPr lang="en-US" sz="2000" dirty="0"/>
              <a:t> Detector Units</a:t>
            </a:r>
          </a:p>
          <a:p>
            <a:pPr lvl="1"/>
            <a:r>
              <a:rPr lang="en-US" sz="2000" dirty="0"/>
              <a:t>Complex cells ~ detections invariant to small shifts in position of feature </a:t>
            </a:r>
            <a:r>
              <a:rPr lang="en-US" sz="2000" dirty="0">
                <a:sym typeface="Symbol" panose="05050102010706020507" pitchFamily="18" charset="2"/>
              </a:rPr>
              <a:t></a:t>
            </a:r>
            <a:r>
              <a:rPr lang="en-US" sz="2000" dirty="0"/>
              <a:t> Pooling, cross- channel pooling</a:t>
            </a:r>
          </a:p>
          <a:p>
            <a:pPr lvl="1"/>
            <a:r>
              <a:rPr lang="en-US" sz="2000" dirty="0"/>
              <a:t>Brain research using reverse correlation shows V1 cells have weights like Gabor functions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6FEAA-5521-4485-9BBF-F58075A03322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94EA4-400F-443F-BBC9-DDE7A1382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" t="32001" r="68366" b="4004"/>
          <a:stretch/>
        </p:blipFill>
        <p:spPr>
          <a:xfrm>
            <a:off x="7696201" y="2362201"/>
            <a:ext cx="2286001" cy="24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25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Neuroscience Basis of CNN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Deeper brain structures designed to detect are invariant to transformations of input</a:t>
            </a:r>
          </a:p>
          <a:p>
            <a:pPr lvl="1"/>
            <a:r>
              <a:rPr lang="en-US" dirty="0"/>
              <a:t>Example: </a:t>
            </a:r>
            <a:r>
              <a:rPr lang="en-US" i="1" dirty="0"/>
              <a:t>grandmother cell</a:t>
            </a:r>
            <a:r>
              <a:rPr lang="en-US" dirty="0"/>
              <a:t> in the medial temporal lobe</a:t>
            </a:r>
          </a:p>
          <a:p>
            <a:pPr lvl="1"/>
            <a:r>
              <a:rPr lang="en-US" dirty="0"/>
              <a:t>Evidence of neurons can fire on individual </a:t>
            </a:r>
            <a:r>
              <a:rPr lang="en-US" i="1" dirty="0"/>
              <a:t>concepts</a:t>
            </a:r>
            <a:r>
              <a:rPr lang="en-US" dirty="0"/>
              <a:t> regardless of input type (audio, visual, text): evidence of the “Tom Hanks” neuron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6FEAA-5521-4485-9BBF-F58075A03322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8374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Neuroscience-inspired active research for CNN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Fovea only sees small (2 </a:t>
            </a:r>
            <a:r>
              <a:rPr lang="en-US" sz="2800" dirty="0" err="1"/>
              <a:t>deg</a:t>
            </a:r>
            <a:r>
              <a:rPr lang="en-US" sz="2800" dirty="0"/>
              <a:t>) patch of space; Saccades are ‘stitched’ in brain to give impression of full image</a:t>
            </a:r>
          </a:p>
          <a:p>
            <a:r>
              <a:rPr lang="en-US" sz="2800" dirty="0"/>
              <a:t>Other human senses integrated</a:t>
            </a:r>
          </a:p>
          <a:p>
            <a:r>
              <a:rPr lang="en-US" sz="2800" dirty="0"/>
              <a:t>Humans solve multiple tasks from same input (object &amp; scene recognition, 3D localization…)</a:t>
            </a:r>
          </a:p>
          <a:p>
            <a:r>
              <a:rPr lang="en-US" sz="2800" dirty="0"/>
              <a:t>Brain heavily uses feedback from higher levels to lower levels</a:t>
            </a:r>
          </a:p>
          <a:p>
            <a:r>
              <a:rPr lang="en-US" sz="2800" dirty="0"/>
              <a:t>Brain (probably) uses different activation &amp; pooling functions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6FEAA-5521-4485-9BBF-F58075A03322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0275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Neuroscience-inspired active research for CNN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Training the brain?</a:t>
            </a:r>
          </a:p>
          <a:p>
            <a:pPr lvl="1"/>
            <a:r>
              <a:rPr lang="en-US" sz="2400" dirty="0" err="1"/>
              <a:t>Backprop</a:t>
            </a:r>
            <a:r>
              <a:rPr lang="en-US" sz="2400" dirty="0"/>
              <a:t> is probably not used in the brain – probably not biologically plausible; brain is always performing forward prop AND training simultaneously</a:t>
            </a:r>
          </a:p>
          <a:p>
            <a:pPr lvl="1"/>
            <a:r>
              <a:rPr lang="en-US" sz="2400" dirty="0"/>
              <a:t>Hebbian learning: “Neurons that fire together wire together”:  similar timed &amp; valued activations imply increased weights.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B6FEAA-5521-4485-9BBF-F58075A03322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789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FF57-B030-41E5-9D48-7AEFD9E8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Image Recognition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65A2F-BCF9-4B58-8A6B-ECB33CBFA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B6FEAA-5521-4485-9BBF-F58075A03322}" type="slidenum">
              <a:rPr lang="en-US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883B3-8CA8-4BA8-81C4-41C4E182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7" y="3089275"/>
            <a:ext cx="2218697" cy="1852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9991F0-12C8-404B-8050-9CFEB046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046" y="1417638"/>
            <a:ext cx="2248356" cy="1918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A47811-0423-4290-9236-A040255B5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550" y="4829146"/>
            <a:ext cx="3667125" cy="1961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F7F901-57B5-4EED-950E-7A840C77D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155" y="1612669"/>
            <a:ext cx="3958890" cy="1688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E5D12-8A0C-4E7E-A44F-014A5856C5D4}"/>
              </a:ext>
            </a:extLst>
          </p:cNvPr>
          <p:cNvSpPr txBox="1"/>
          <p:nvPr/>
        </p:nvSpPr>
        <p:spPr>
          <a:xfrm>
            <a:off x="1561005" y="1455357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</a:t>
            </a:r>
            <a:br>
              <a:rPr lang="en-US" dirty="0"/>
            </a:br>
            <a:r>
              <a:rPr lang="en-US" dirty="0"/>
              <a:t>classification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CE51AC-C833-455B-8459-5A8C9E57038F}"/>
              </a:ext>
            </a:extLst>
          </p:cNvPr>
          <p:cNvSpPr txBox="1"/>
          <p:nvPr/>
        </p:nvSpPr>
        <p:spPr>
          <a:xfrm>
            <a:off x="2746554" y="3682562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Multi-way Classification</a:t>
            </a:r>
          </a:p>
          <a:p>
            <a:r>
              <a:rPr lang="en-US" dirty="0"/>
              <a:t>Top-N classification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6D8ACB-2101-446E-A60F-C281643CB969}"/>
              </a:ext>
            </a:extLst>
          </p:cNvPr>
          <p:cNvSpPr txBox="1"/>
          <p:nvPr/>
        </p:nvSpPr>
        <p:spPr>
          <a:xfrm>
            <a:off x="979379" y="5486722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(multi) Object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41F98-ACD8-494A-BDDD-86F9A10B6FA4}"/>
              </a:ext>
            </a:extLst>
          </p:cNvPr>
          <p:cNvSpPr txBox="1"/>
          <p:nvPr/>
        </p:nvSpPr>
        <p:spPr>
          <a:xfrm>
            <a:off x="7439809" y="1270691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 segmentation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EF498F-0E67-4FE8-A3B8-D2F3DBDAE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2684" y="3932417"/>
            <a:ext cx="3062766" cy="23128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5B78C4-DB65-472E-89F4-7584DBE86CD3}"/>
              </a:ext>
            </a:extLst>
          </p:cNvPr>
          <p:cNvSpPr txBox="1"/>
          <p:nvPr/>
        </p:nvSpPr>
        <p:spPr>
          <a:xfrm>
            <a:off x="9762672" y="476331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Instance</a:t>
            </a:r>
            <a:br>
              <a:rPr lang="en-US" dirty="0"/>
            </a:br>
            <a:r>
              <a:rPr lang="en-US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381924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76330-E343-400B-9BC1-B078161F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800" dirty="0"/>
              <a:t>Why fully-connected MLPs are not scalable with image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4423D-6B85-4B14-9626-BC61D5790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3163"/>
            <a:ext cx="8229600" cy="4525963"/>
          </a:xfrm>
        </p:spPr>
        <p:txBody>
          <a:bodyPr/>
          <a:lstStyle/>
          <a:p>
            <a:r>
              <a:rPr lang="en-US" sz="2400" dirty="0"/>
              <a:t>Suppose we wanted a 1-hidden layer, 1-output layer Fully Connected ANN to do target detection (yes / no)</a:t>
            </a:r>
          </a:p>
          <a:p>
            <a:pPr lvl="1"/>
            <a:r>
              <a:rPr lang="en-US" sz="2000" dirty="0"/>
              <a:t>Binary classification on a (small) greyscale image</a:t>
            </a:r>
          </a:p>
          <a:p>
            <a:pPr lvl="2"/>
            <a:r>
              <a:rPr lang="en-US" sz="1800" dirty="0"/>
              <a:t>256 x 256 x 1 = input size 65536</a:t>
            </a:r>
          </a:p>
          <a:p>
            <a:pPr lvl="2"/>
            <a:r>
              <a:rPr lang="en-US" sz="1800" dirty="0"/>
              <a:t>hidden layer node: 1000;  output sigmoid  </a:t>
            </a:r>
          </a:p>
          <a:p>
            <a:pPr lvl="2"/>
            <a:r>
              <a:rPr lang="en-US" sz="1800" dirty="0"/>
              <a:t>How many weight parameters for hidden layer?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b="1" dirty="0">
                <a:solidFill>
                  <a:srgbClr val="C00000"/>
                </a:solidFill>
              </a:rPr>
              <a:t>65M</a:t>
            </a:r>
          </a:p>
          <a:p>
            <a:pPr lvl="1"/>
            <a:r>
              <a:rPr lang="en-US" sz="2000" dirty="0"/>
              <a:t>Binary Classification on color 256 x 256 x 3? </a:t>
            </a:r>
            <a:r>
              <a:rPr lang="en-US" sz="2000" b="1" dirty="0">
                <a:solidFill>
                  <a:srgbClr val="C00000"/>
                </a:solidFill>
              </a:rPr>
              <a:t>196M</a:t>
            </a:r>
          </a:p>
          <a:p>
            <a:r>
              <a:rPr lang="en-US" sz="2400" dirty="0"/>
              <a:t>Recalculate for a 4K RGB image:  </a:t>
            </a:r>
          </a:p>
          <a:p>
            <a:pPr lvl="1"/>
            <a:r>
              <a:rPr lang="en-US" sz="2000" dirty="0"/>
              <a:t>3840 × 2160 x 3 : </a:t>
            </a:r>
            <a:r>
              <a:rPr lang="en-US" b="1" dirty="0">
                <a:solidFill>
                  <a:srgbClr val="FF0000"/>
                </a:solidFill>
              </a:rPr>
              <a:t>24.8B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weight parameters in hidden layer</a:t>
            </a:r>
          </a:p>
          <a:p>
            <a:r>
              <a:rPr lang="en-US" sz="2400" dirty="0"/>
              <a:t>How many images would be required to train these networks????</a:t>
            </a:r>
          </a:p>
          <a:p>
            <a:pPr lvl="1"/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B30A1-68DD-4F5B-852E-9DF1598E6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B6FEAA-5521-4485-9BBF-F58075A03322}" type="slidenum">
              <a:rPr lang="en-US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1B4429B-F988-4456-9B6D-8F7ACB32E525}"/>
              </a:ext>
            </a:extLst>
          </p:cNvPr>
          <p:cNvGrpSpPr/>
          <p:nvPr/>
        </p:nvGrpSpPr>
        <p:grpSpPr>
          <a:xfrm>
            <a:off x="8751297" y="2728128"/>
            <a:ext cx="2514600" cy="1832768"/>
            <a:chOff x="5943601" y="380999"/>
            <a:chExt cx="2285999" cy="1664493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F9CE295-0BCD-4E33-9F5C-92B0290C1E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775681" y="1742883"/>
              <a:ext cx="302635" cy="3025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F60F555-4701-49C4-AECD-A74631B508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775681" y="381025"/>
              <a:ext cx="302635" cy="3025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174162-B660-49C9-911C-A450AA3DDA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775679" y="1409903"/>
              <a:ext cx="302635" cy="3025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BF16214-36F6-46AA-8E0A-B9E26C8FB3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775680" y="765056"/>
              <a:ext cx="302635" cy="3025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09FE3F6-EF2F-4FA5-A937-ADE374DC3B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7607787" y="1068990"/>
              <a:ext cx="302635" cy="3025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5" name="Line 11">
              <a:extLst>
                <a:ext uri="{FF2B5EF4-FFF2-40B4-BE49-F238E27FC236}">
                  <a16:creationId xmlns:a16="http://schemas.microsoft.com/office/drawing/2014/main" id="{91017551-1CEA-4416-BE2F-470D4349C73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7016368" y="1290545"/>
              <a:ext cx="665554" cy="5417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Line 13">
              <a:extLst>
                <a:ext uri="{FF2B5EF4-FFF2-40B4-BE49-F238E27FC236}">
                  <a16:creationId xmlns:a16="http://schemas.microsoft.com/office/drawing/2014/main" id="{D9A9471E-BC84-4EBD-82AD-4482599403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7025244" y="585365"/>
              <a:ext cx="635614" cy="52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7" name="Line 16">
              <a:extLst>
                <a:ext uri="{FF2B5EF4-FFF2-40B4-BE49-F238E27FC236}">
                  <a16:creationId xmlns:a16="http://schemas.microsoft.com/office/drawing/2014/main" id="{110E5D94-D08C-4F14-A713-E341257961B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7194645" y="1086151"/>
              <a:ext cx="302635" cy="5417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8" name="Line 18">
              <a:extLst>
                <a:ext uri="{FF2B5EF4-FFF2-40B4-BE49-F238E27FC236}">
                  <a16:creationId xmlns:a16="http://schemas.microsoft.com/office/drawing/2014/main" id="{FD3BEF59-6865-4BC5-A3E4-258222EBA8C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7237048" y="827513"/>
              <a:ext cx="212006" cy="52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92CEF73-CE79-4DE1-81E7-948695D47B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943575" y="683661"/>
              <a:ext cx="302635" cy="3025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2585969-CC9D-409C-ADD5-B9F9AF0449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946749" y="1016641"/>
              <a:ext cx="302635" cy="3025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69BC0FF-D660-4D82-B496-9155575016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943575" y="1591566"/>
              <a:ext cx="302635" cy="3025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52" name="Line 22">
              <a:extLst>
                <a:ext uri="{FF2B5EF4-FFF2-40B4-BE49-F238E27FC236}">
                  <a16:creationId xmlns:a16="http://schemas.microsoft.com/office/drawing/2014/main" id="{52922FCF-C924-4470-83EA-ACD0E111231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435287" y="1553756"/>
              <a:ext cx="151318" cy="5295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3" name="Line 23">
              <a:extLst>
                <a:ext uri="{FF2B5EF4-FFF2-40B4-BE49-F238E27FC236}">
                  <a16:creationId xmlns:a16="http://schemas.microsoft.com/office/drawing/2014/main" id="{B8373B69-DB77-45E6-B072-ED4A8885DD4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5981334" y="1099803"/>
              <a:ext cx="1059223" cy="5295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Line 24">
              <a:extLst>
                <a:ext uri="{FF2B5EF4-FFF2-40B4-BE49-F238E27FC236}">
                  <a16:creationId xmlns:a16="http://schemas.microsoft.com/office/drawing/2014/main" id="{853FF92C-B927-4301-9001-081B9FCF155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145051" y="1263520"/>
              <a:ext cx="734004" cy="5273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Line 25">
              <a:extLst>
                <a:ext uri="{FF2B5EF4-FFF2-40B4-BE49-F238E27FC236}">
                  <a16:creationId xmlns:a16="http://schemas.microsoft.com/office/drawing/2014/main" id="{091FB024-1A23-4FDF-87C4-CDB288A99FC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5905675" y="872827"/>
              <a:ext cx="1210540" cy="5295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" name="Line 26">
              <a:extLst>
                <a:ext uri="{FF2B5EF4-FFF2-40B4-BE49-F238E27FC236}">
                  <a16:creationId xmlns:a16="http://schemas.microsoft.com/office/drawing/2014/main" id="{348F1686-3CD5-4A73-9FB7-2D9C422CA3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6359628" y="418874"/>
              <a:ext cx="302635" cy="5295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7" name="Line 27">
              <a:extLst>
                <a:ext uri="{FF2B5EF4-FFF2-40B4-BE49-F238E27FC236}">
                  <a16:creationId xmlns:a16="http://schemas.microsoft.com/office/drawing/2014/main" id="{0AEB5E65-9005-4E37-87D5-7004869B6EC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6197016" y="581483"/>
              <a:ext cx="627855" cy="5295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Line 28">
              <a:extLst>
                <a:ext uri="{FF2B5EF4-FFF2-40B4-BE49-F238E27FC236}">
                  <a16:creationId xmlns:a16="http://schemas.microsoft.com/office/drawing/2014/main" id="{E7811BEA-8707-4E70-B00B-CD06E7947D2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306552" y="1099801"/>
              <a:ext cx="408779" cy="5295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Line 29">
              <a:extLst>
                <a:ext uri="{FF2B5EF4-FFF2-40B4-BE49-F238E27FC236}">
                  <a16:creationId xmlns:a16="http://schemas.microsoft.com/office/drawing/2014/main" id="{BDE1716D-CC77-478E-BC2B-DFB07521383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6423993" y="1391145"/>
              <a:ext cx="173904" cy="52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" name="Line 30">
              <a:extLst>
                <a:ext uri="{FF2B5EF4-FFF2-40B4-BE49-F238E27FC236}">
                  <a16:creationId xmlns:a16="http://schemas.microsoft.com/office/drawing/2014/main" id="{7345ECE5-8F9B-42D8-BD59-B733C36CAE0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149680" y="931456"/>
              <a:ext cx="722527" cy="529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Line 31">
              <a:extLst>
                <a:ext uri="{FF2B5EF4-FFF2-40B4-BE49-F238E27FC236}">
                  <a16:creationId xmlns:a16="http://schemas.microsoft.com/office/drawing/2014/main" id="{ACEE00DC-4F3E-4D0C-82AE-0B95472682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6478741" y="602396"/>
              <a:ext cx="64405" cy="5295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2" name="Line 32">
              <a:extLst>
                <a:ext uri="{FF2B5EF4-FFF2-40B4-BE49-F238E27FC236}">
                  <a16:creationId xmlns:a16="http://schemas.microsoft.com/office/drawing/2014/main" id="{C7EBBF19-C3A8-4590-BBC3-0F8351AAD22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6393646" y="778115"/>
              <a:ext cx="234591" cy="5295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3" name="Line 33">
              <a:extLst>
                <a:ext uri="{FF2B5EF4-FFF2-40B4-BE49-F238E27FC236}">
                  <a16:creationId xmlns:a16="http://schemas.microsoft.com/office/drawing/2014/main" id="{EA2D35E5-5846-44B9-9C0D-682278221EF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6121710" y="1076682"/>
              <a:ext cx="790649" cy="5417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4E68F5E-C960-42E8-8490-BFD9EE4B8D91}"/>
                </a:ext>
              </a:extLst>
            </p:cNvPr>
            <p:cNvSpPr txBox="1"/>
            <p:nvPr/>
          </p:nvSpPr>
          <p:spPr>
            <a:xfrm rot="5400000">
              <a:off x="5969382" y="1304400"/>
              <a:ext cx="377349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C9C4757-ABDD-4748-AF72-6E3F686852DB}"/>
                </a:ext>
              </a:extLst>
            </p:cNvPr>
            <p:cNvSpPr txBox="1"/>
            <p:nvPr/>
          </p:nvSpPr>
          <p:spPr>
            <a:xfrm rot="5400000">
              <a:off x="6791095" y="1056506"/>
              <a:ext cx="377349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66" name="Line 18">
              <a:extLst>
                <a:ext uri="{FF2B5EF4-FFF2-40B4-BE49-F238E27FC236}">
                  <a16:creationId xmlns:a16="http://schemas.microsoft.com/office/drawing/2014/main" id="{0F5B8B8A-8ABE-4B8E-9A27-EF000A25117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8076092" y="1066772"/>
              <a:ext cx="0" cy="3070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284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AC7A-0107-4E93-9A5C-ED921B3A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Networks Scalable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707DD-7E58-44C4-B395-A3B7CE479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connected networks are </a:t>
            </a:r>
            <a:r>
              <a:rPr lang="en-US" i="1" dirty="0"/>
              <a:t>untrainable</a:t>
            </a:r>
            <a:r>
              <a:rPr lang="en-US" dirty="0"/>
              <a:t> on even medium-sized inputs</a:t>
            </a:r>
          </a:p>
          <a:p>
            <a:r>
              <a:rPr lang="en-US" dirty="0"/>
              <a:t>Need to reduce the number of parameters to make training tractable </a:t>
            </a:r>
          </a:p>
          <a:p>
            <a:r>
              <a:rPr lang="en-US" dirty="0"/>
              <a:t>Key methods</a:t>
            </a:r>
          </a:p>
          <a:p>
            <a:pPr lvl="1"/>
            <a:r>
              <a:rPr lang="en-US" dirty="0"/>
              <a:t>A: Sparse Interactions via </a:t>
            </a:r>
            <a:r>
              <a:rPr lang="en-US" b="1" i="1" dirty="0"/>
              <a:t>convolution</a:t>
            </a:r>
          </a:p>
          <a:p>
            <a:pPr lvl="1"/>
            <a:r>
              <a:rPr lang="en-US" dirty="0"/>
              <a:t>B: Parameter Sharing</a:t>
            </a:r>
          </a:p>
          <a:p>
            <a:pPr lvl="1"/>
            <a:r>
              <a:rPr lang="en-US" dirty="0"/>
              <a:t>C: Equivariant Representations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74B8-B030-4595-9034-6FDE9622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B6FEAA-5521-4485-9BBF-F58075A03322}" type="slidenum">
              <a:rPr lang="en-US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191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59C3-C480-43FF-8890-05179E31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Kernel (2D) Math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6685D-F7E4-4261-B3C3-0DBF64E51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B6FEAA-5521-4485-9BBF-F58075A03322}" type="slidenum">
              <a:rPr lang="en-US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C89B2A-1271-4F39-8EBA-7C8A1C7D7BF6}"/>
              </a:ext>
            </a:extLst>
          </p:cNvPr>
          <p:cNvGrpSpPr/>
          <p:nvPr/>
        </p:nvGrpSpPr>
        <p:grpSpPr>
          <a:xfrm>
            <a:off x="122436" y="1304898"/>
            <a:ext cx="5867399" cy="5416577"/>
            <a:chOff x="2382529" y="1295400"/>
            <a:chExt cx="5274819" cy="48695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B1AEE1-4A6E-47D9-A243-CFEB7B851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2529" y="1295400"/>
              <a:ext cx="4378941" cy="486952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FB538C-C9FA-4A6D-A769-28C26F27C292}"/>
                </a:ext>
              </a:extLst>
            </p:cNvPr>
            <p:cNvSpPr/>
            <p:nvPr/>
          </p:nvSpPr>
          <p:spPr>
            <a:xfrm>
              <a:off x="2857500" y="1547019"/>
              <a:ext cx="685800" cy="685800"/>
            </a:xfrm>
            <a:prstGeom prst="rect">
              <a:avLst/>
            </a:prstGeom>
            <a:solidFill>
              <a:srgbClr val="00B0F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B0D032B-5EC2-4FD7-987D-CDEF4238D67E}"/>
                </a:ext>
              </a:extLst>
            </p:cNvPr>
            <p:cNvSpPr/>
            <p:nvPr/>
          </p:nvSpPr>
          <p:spPr>
            <a:xfrm>
              <a:off x="2895600" y="3048000"/>
              <a:ext cx="1295400" cy="1295400"/>
            </a:xfrm>
            <a:prstGeom prst="rect">
              <a:avLst/>
            </a:prstGeom>
            <a:solidFill>
              <a:srgbClr val="BBE0E3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3493F0-3BDD-4028-87D4-D8464F8785EF}"/>
                </a:ext>
              </a:extLst>
            </p:cNvPr>
            <p:cNvSpPr/>
            <p:nvPr/>
          </p:nvSpPr>
          <p:spPr>
            <a:xfrm>
              <a:off x="4267200" y="3048000"/>
              <a:ext cx="1219200" cy="1295400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4CD6A1-E43C-4CB4-AD27-9C5FC4AFE367}"/>
                </a:ext>
              </a:extLst>
            </p:cNvPr>
            <p:cNvSpPr/>
            <p:nvPr/>
          </p:nvSpPr>
          <p:spPr>
            <a:xfrm>
              <a:off x="2921000" y="1985502"/>
              <a:ext cx="647700" cy="685800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D8EFBE-F2A9-4300-BECA-82BD55C7DE9F}"/>
                </a:ext>
              </a:extLst>
            </p:cNvPr>
            <p:cNvSpPr/>
            <p:nvPr/>
          </p:nvSpPr>
          <p:spPr>
            <a:xfrm>
              <a:off x="3308350" y="1587168"/>
              <a:ext cx="647700" cy="685800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FB3D8E-79D0-4D20-8CCA-3C2B95956624}"/>
                </a:ext>
              </a:extLst>
            </p:cNvPr>
            <p:cNvSpPr/>
            <p:nvPr/>
          </p:nvSpPr>
          <p:spPr>
            <a:xfrm>
              <a:off x="2959100" y="4368800"/>
              <a:ext cx="1219200" cy="1295400"/>
            </a:xfrm>
            <a:prstGeom prst="rect">
              <a:avLst/>
            </a:prstGeom>
            <a:solidFill>
              <a:srgbClr val="FFFF00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0AAA84-6B40-4852-9A9E-1549AA7147DB}"/>
                </a:ext>
              </a:extLst>
            </p:cNvPr>
            <p:cNvSpPr txBox="1"/>
            <p:nvPr/>
          </p:nvSpPr>
          <p:spPr>
            <a:xfrm>
              <a:off x="6220736" y="5820892"/>
              <a:ext cx="1436612" cy="249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(</a:t>
              </a:r>
              <a:r>
                <a:rPr lang="en-US" sz="1200" dirty="0" err="1">
                  <a:solidFill>
                    <a:srgbClr val="000000"/>
                  </a:solidFill>
                  <a:latin typeface="Arial" charset="0"/>
                </a:rPr>
                <a:t>Goodfellow</a:t>
              </a: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2016)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B9C523B-76C3-48E0-BC58-1CE81AE3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55" y="1866300"/>
            <a:ext cx="5708645" cy="35546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AB7615-7BB1-4058-B5A1-F4E1AF28B009}"/>
              </a:ext>
            </a:extLst>
          </p:cNvPr>
          <p:cNvSpPr txBox="1"/>
          <p:nvPr/>
        </p:nvSpPr>
        <p:spPr>
          <a:xfrm>
            <a:off x="6606283" y="1584784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Simple Kernel for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3769420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AFBE-7E58-4033-A8EB-00BB43057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Implements Sparse Interactions + Parameter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BFA67-6FE9-4F6E-AAED-911CDB062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B6FEAA-5521-4485-9BBF-F58075A03322}" type="slidenum">
              <a:rPr lang="en-US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6A587-74AF-477D-97A7-D73E439BD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5" y="2123254"/>
            <a:ext cx="4707382" cy="3635591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B541CD-F222-49E2-928E-E18C7B6C808E}"/>
              </a:ext>
            </a:extLst>
          </p:cNvPr>
          <p:cNvSpPr txBox="1">
            <a:spLocks/>
          </p:cNvSpPr>
          <p:nvPr/>
        </p:nvSpPr>
        <p:spPr>
          <a:xfrm>
            <a:off x="609600" y="5784747"/>
            <a:ext cx="4802310" cy="69860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/>
              <a:t>Sparse connections yield fewer parameters to train</a:t>
            </a:r>
          </a:p>
        </p:txBody>
      </p:sp>
      <p:sp>
        <p:nvSpPr>
          <p:cNvPr id="9" name="Content Placeholder 68">
            <a:extLst>
              <a:ext uri="{FF2B5EF4-FFF2-40B4-BE49-F238E27FC236}">
                <a16:creationId xmlns:a16="http://schemas.microsoft.com/office/drawing/2014/main" id="{BD113F0F-B5AC-400D-A2C0-5D688B3D01F6}"/>
              </a:ext>
            </a:extLst>
          </p:cNvPr>
          <p:cNvSpPr txBox="1">
            <a:spLocks/>
          </p:cNvSpPr>
          <p:nvPr/>
        </p:nvSpPr>
        <p:spPr>
          <a:xfrm>
            <a:off x="6096000" y="4362548"/>
            <a:ext cx="5335639" cy="1521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/>
              <a:t>Sharing reduces learned parameters</a:t>
            </a:r>
          </a:p>
          <a:p>
            <a:r>
              <a:rPr lang="en-US" sz="2000" kern="0" dirty="0"/>
              <a:t>Unshared: </a:t>
            </a:r>
            <a:r>
              <a:rPr lang="en-US" sz="20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2000" i="1" kern="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sz="20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US" sz="2000" i="1" kern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L+1</a:t>
            </a: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r>
              <a:rPr lang="en-US" sz="2000" kern="0" dirty="0"/>
              <a:t>Shared: </a:t>
            </a:r>
            <a:r>
              <a:rPr lang="en-US" sz="20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kern="0" dirty="0"/>
              <a:t>, where </a:t>
            </a:r>
            <a:r>
              <a:rPr lang="en-US" sz="20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kern="0" dirty="0"/>
              <a:t> is not related to layer width (e.g. </a:t>
            </a:r>
            <a:r>
              <a:rPr lang="en-US" sz="20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=3</a:t>
            </a:r>
            <a:r>
              <a:rPr lang="en-US" sz="2000" kern="0" dirty="0"/>
              <a:t>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7DCBD1-04AC-418E-9542-DADC4244E976}"/>
              </a:ext>
            </a:extLst>
          </p:cNvPr>
          <p:cNvGrpSpPr/>
          <p:nvPr/>
        </p:nvGrpSpPr>
        <p:grpSpPr>
          <a:xfrm>
            <a:off x="6390527" y="2445361"/>
            <a:ext cx="4052726" cy="1689712"/>
            <a:chOff x="1552575" y="2286000"/>
            <a:chExt cx="5981700" cy="249396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0E49D2B-DAF8-4846-AE20-51818E5D5032}"/>
                </a:ext>
              </a:extLst>
            </p:cNvPr>
            <p:cNvSpPr/>
            <p:nvPr/>
          </p:nvSpPr>
          <p:spPr>
            <a:xfrm>
              <a:off x="1552575" y="2286000"/>
              <a:ext cx="533400" cy="533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3A3CBD-9C1B-4522-83F7-1371330D27E9}"/>
                </a:ext>
              </a:extLst>
            </p:cNvPr>
            <p:cNvSpPr/>
            <p:nvPr/>
          </p:nvSpPr>
          <p:spPr>
            <a:xfrm>
              <a:off x="2914650" y="2286000"/>
              <a:ext cx="533400" cy="533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C1256AE-E832-434D-85F0-25E91335E596}"/>
                </a:ext>
              </a:extLst>
            </p:cNvPr>
            <p:cNvSpPr/>
            <p:nvPr/>
          </p:nvSpPr>
          <p:spPr>
            <a:xfrm>
              <a:off x="4276725" y="2286000"/>
              <a:ext cx="533400" cy="533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7D368AA-9BF4-4920-899D-8202195373C3}"/>
                </a:ext>
              </a:extLst>
            </p:cNvPr>
            <p:cNvSpPr/>
            <p:nvPr/>
          </p:nvSpPr>
          <p:spPr>
            <a:xfrm>
              <a:off x="5638800" y="2286000"/>
              <a:ext cx="533400" cy="533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44D051A-A40E-4D72-9A5B-7087C9862512}"/>
                </a:ext>
              </a:extLst>
            </p:cNvPr>
            <p:cNvSpPr/>
            <p:nvPr/>
          </p:nvSpPr>
          <p:spPr>
            <a:xfrm>
              <a:off x="7000875" y="2286000"/>
              <a:ext cx="533400" cy="533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C2C51E-DE23-485C-8CDF-C68D5D8191EF}"/>
                </a:ext>
              </a:extLst>
            </p:cNvPr>
            <p:cNvSpPr/>
            <p:nvPr/>
          </p:nvSpPr>
          <p:spPr>
            <a:xfrm>
              <a:off x="1552575" y="4246562"/>
              <a:ext cx="533400" cy="533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759517D-1E73-4315-AA04-466B3B6ECFEA}"/>
                </a:ext>
              </a:extLst>
            </p:cNvPr>
            <p:cNvSpPr/>
            <p:nvPr/>
          </p:nvSpPr>
          <p:spPr>
            <a:xfrm>
              <a:off x="2914650" y="4246562"/>
              <a:ext cx="533400" cy="533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908A9FC-ED2C-443B-BA64-74FF0A09570D}"/>
                </a:ext>
              </a:extLst>
            </p:cNvPr>
            <p:cNvSpPr/>
            <p:nvPr/>
          </p:nvSpPr>
          <p:spPr>
            <a:xfrm>
              <a:off x="4276725" y="4246562"/>
              <a:ext cx="533400" cy="533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702B9E-8E1D-4841-9EE0-FF4B03959B66}"/>
                </a:ext>
              </a:extLst>
            </p:cNvPr>
            <p:cNvSpPr/>
            <p:nvPr/>
          </p:nvSpPr>
          <p:spPr>
            <a:xfrm>
              <a:off x="5638800" y="4246562"/>
              <a:ext cx="533400" cy="533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EC423D-EB20-4233-9C81-C2E58E88114F}"/>
                </a:ext>
              </a:extLst>
            </p:cNvPr>
            <p:cNvSpPr/>
            <p:nvPr/>
          </p:nvSpPr>
          <p:spPr>
            <a:xfrm>
              <a:off x="7000875" y="4246562"/>
              <a:ext cx="533400" cy="533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C4CF4CA-5185-46E7-A472-C2665AF05DB4}"/>
                </a:ext>
              </a:extLst>
            </p:cNvPr>
            <p:cNvCxnSpPr>
              <a:stCxn id="16" idx="0"/>
              <a:endCxn id="12" idx="4"/>
            </p:cNvCxnSpPr>
            <p:nvPr/>
          </p:nvCxnSpPr>
          <p:spPr>
            <a:xfrm flipV="1">
              <a:off x="1819275" y="2819400"/>
              <a:ext cx="1362075" cy="1427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6A85061-C64E-4490-AD20-54EE3E6156FD}"/>
                </a:ext>
              </a:extLst>
            </p:cNvPr>
            <p:cNvCxnSpPr>
              <a:stCxn id="17" idx="0"/>
              <a:endCxn id="12" idx="4"/>
            </p:cNvCxnSpPr>
            <p:nvPr/>
          </p:nvCxnSpPr>
          <p:spPr>
            <a:xfrm flipV="1">
              <a:off x="3181350" y="2819400"/>
              <a:ext cx="0" cy="1427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0C6FFB2-DF6C-43AD-8268-4E37B760CA5E}"/>
                </a:ext>
              </a:extLst>
            </p:cNvPr>
            <p:cNvCxnSpPr>
              <a:stCxn id="18" idx="0"/>
              <a:endCxn id="12" idx="4"/>
            </p:cNvCxnSpPr>
            <p:nvPr/>
          </p:nvCxnSpPr>
          <p:spPr>
            <a:xfrm flipH="1" flipV="1">
              <a:off x="3181350" y="2819400"/>
              <a:ext cx="1362075" cy="1427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BB3EC2-C1FF-428E-8472-13040FF4E9A1}"/>
                </a:ext>
              </a:extLst>
            </p:cNvPr>
            <p:cNvCxnSpPr>
              <a:cxnSpLocks/>
              <a:stCxn id="17" idx="0"/>
              <a:endCxn id="13" idx="4"/>
            </p:cNvCxnSpPr>
            <p:nvPr/>
          </p:nvCxnSpPr>
          <p:spPr>
            <a:xfrm flipV="1">
              <a:off x="3181350" y="2819400"/>
              <a:ext cx="1362075" cy="1427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736E6E3-22AE-4486-B2D7-0CF07A33F604}"/>
                </a:ext>
              </a:extLst>
            </p:cNvPr>
            <p:cNvCxnSpPr>
              <a:cxnSpLocks/>
              <a:stCxn id="18" idx="0"/>
              <a:endCxn id="13" idx="4"/>
            </p:cNvCxnSpPr>
            <p:nvPr/>
          </p:nvCxnSpPr>
          <p:spPr>
            <a:xfrm flipV="1">
              <a:off x="4543425" y="2819400"/>
              <a:ext cx="0" cy="1427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4895857-2F87-44D9-B752-837357E66AAA}"/>
                </a:ext>
              </a:extLst>
            </p:cNvPr>
            <p:cNvCxnSpPr>
              <a:cxnSpLocks/>
              <a:stCxn id="19" idx="0"/>
              <a:endCxn id="13" idx="4"/>
            </p:cNvCxnSpPr>
            <p:nvPr/>
          </p:nvCxnSpPr>
          <p:spPr>
            <a:xfrm flipH="1" flipV="1">
              <a:off x="4543425" y="2819400"/>
              <a:ext cx="1362075" cy="1427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9BC355-3B57-440C-9F56-ACBB9821F2AD}"/>
                </a:ext>
              </a:extLst>
            </p:cNvPr>
            <p:cNvCxnSpPr>
              <a:cxnSpLocks/>
              <a:stCxn id="18" idx="0"/>
              <a:endCxn id="14" idx="4"/>
            </p:cNvCxnSpPr>
            <p:nvPr/>
          </p:nvCxnSpPr>
          <p:spPr>
            <a:xfrm flipV="1">
              <a:off x="4543425" y="2819400"/>
              <a:ext cx="1362075" cy="1427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ECCF6E3-A5A0-4B83-81E6-3B0C20FDC30A}"/>
                </a:ext>
              </a:extLst>
            </p:cNvPr>
            <p:cNvCxnSpPr>
              <a:cxnSpLocks/>
              <a:stCxn id="19" idx="0"/>
              <a:endCxn id="14" idx="4"/>
            </p:cNvCxnSpPr>
            <p:nvPr/>
          </p:nvCxnSpPr>
          <p:spPr>
            <a:xfrm flipV="1">
              <a:off x="5905500" y="2819400"/>
              <a:ext cx="0" cy="1427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56087B-EEA1-4971-9006-4BAE2BE7C8CF}"/>
                </a:ext>
              </a:extLst>
            </p:cNvPr>
            <p:cNvCxnSpPr>
              <a:cxnSpLocks/>
              <a:stCxn id="20" idx="0"/>
              <a:endCxn id="14" idx="4"/>
            </p:cNvCxnSpPr>
            <p:nvPr/>
          </p:nvCxnSpPr>
          <p:spPr>
            <a:xfrm flipH="1" flipV="1">
              <a:off x="5905500" y="2819400"/>
              <a:ext cx="1362075" cy="1427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8C20550-0FD9-43D1-A082-6C984A2F8D7A}"/>
                </a:ext>
              </a:extLst>
            </p:cNvPr>
            <p:cNvCxnSpPr>
              <a:cxnSpLocks/>
              <a:stCxn id="19" idx="0"/>
              <a:endCxn id="15" idx="4"/>
            </p:cNvCxnSpPr>
            <p:nvPr/>
          </p:nvCxnSpPr>
          <p:spPr>
            <a:xfrm flipV="1">
              <a:off x="5905500" y="2819400"/>
              <a:ext cx="1362075" cy="1427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16523B9-388A-4DD8-AD6A-D5A8AD4767DA}"/>
                </a:ext>
              </a:extLst>
            </p:cNvPr>
            <p:cNvCxnSpPr>
              <a:cxnSpLocks/>
              <a:stCxn id="20" idx="0"/>
              <a:endCxn id="15" idx="4"/>
            </p:cNvCxnSpPr>
            <p:nvPr/>
          </p:nvCxnSpPr>
          <p:spPr>
            <a:xfrm flipV="1">
              <a:off x="7267575" y="2819400"/>
              <a:ext cx="0" cy="1427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82654C2-DADC-40EA-9654-F92F3B0B2CEF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V="1">
              <a:off x="1785937" y="2819400"/>
              <a:ext cx="33338" cy="14525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F642146-0931-49C7-B5D0-D58C804590D5}"/>
                </a:ext>
              </a:extLst>
            </p:cNvPr>
            <p:cNvCxnSpPr>
              <a:cxnSpLocks/>
              <a:stCxn id="17" idx="0"/>
              <a:endCxn id="11" idx="4"/>
            </p:cNvCxnSpPr>
            <p:nvPr/>
          </p:nvCxnSpPr>
          <p:spPr>
            <a:xfrm flipH="1" flipV="1">
              <a:off x="1819275" y="2819400"/>
              <a:ext cx="1362075" cy="1427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9246DB-841C-4E2E-B6EA-CAB405F850C6}"/>
                </a:ext>
              </a:extLst>
            </p:cNvPr>
            <p:cNvSpPr txBox="1"/>
            <p:nvPr/>
          </p:nvSpPr>
          <p:spPr>
            <a:xfrm>
              <a:off x="2706429" y="277979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73F0A0-E704-4274-9051-B6BED6D26DF2}"/>
                </a:ext>
              </a:extLst>
            </p:cNvPr>
            <p:cNvSpPr txBox="1"/>
            <p:nvPr/>
          </p:nvSpPr>
          <p:spPr>
            <a:xfrm>
              <a:off x="3121475" y="293770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6B4733C-980B-4DEB-8CCE-798F6245BA07}"/>
                </a:ext>
              </a:extLst>
            </p:cNvPr>
            <p:cNvSpPr txBox="1"/>
            <p:nvPr/>
          </p:nvSpPr>
          <p:spPr>
            <a:xfrm>
              <a:off x="3417404" y="282575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</a:rPr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0C57E0-2534-4E05-9042-EE69FF384A11}"/>
                </a:ext>
              </a:extLst>
            </p:cNvPr>
            <p:cNvSpPr txBox="1"/>
            <p:nvPr/>
          </p:nvSpPr>
          <p:spPr>
            <a:xfrm>
              <a:off x="4085480" y="277344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8CB0FD6-5944-43BC-9EDB-26248FA017BE}"/>
                </a:ext>
              </a:extLst>
            </p:cNvPr>
            <p:cNvSpPr txBox="1"/>
            <p:nvPr/>
          </p:nvSpPr>
          <p:spPr>
            <a:xfrm>
              <a:off x="4500526" y="293135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B0E09E-9CF3-4CDD-9786-9D9F3C8E1BA6}"/>
                </a:ext>
              </a:extLst>
            </p:cNvPr>
            <p:cNvSpPr txBox="1"/>
            <p:nvPr/>
          </p:nvSpPr>
          <p:spPr>
            <a:xfrm>
              <a:off x="4796455" y="281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</a:rPr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0160E3-B8AC-466A-8A94-AFD528932E52}"/>
                </a:ext>
              </a:extLst>
            </p:cNvPr>
            <p:cNvSpPr txBox="1"/>
            <p:nvPr/>
          </p:nvSpPr>
          <p:spPr>
            <a:xfrm>
              <a:off x="5447554" y="277119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C2C3AE-483B-48F2-A763-B8F6B63275B2}"/>
                </a:ext>
              </a:extLst>
            </p:cNvPr>
            <p:cNvSpPr txBox="1"/>
            <p:nvPr/>
          </p:nvSpPr>
          <p:spPr>
            <a:xfrm>
              <a:off x="5862600" y="292911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4E9A65-EB12-4989-9D19-D2D850D2F6B6}"/>
                </a:ext>
              </a:extLst>
            </p:cNvPr>
            <p:cNvSpPr txBox="1"/>
            <p:nvPr/>
          </p:nvSpPr>
          <p:spPr>
            <a:xfrm>
              <a:off x="6158529" y="281715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043177C-E8AD-4A23-9E21-96D157FBE7B5}"/>
                </a:ext>
              </a:extLst>
            </p:cNvPr>
            <p:cNvSpPr txBox="1"/>
            <p:nvPr/>
          </p:nvSpPr>
          <p:spPr>
            <a:xfrm>
              <a:off x="6804628" y="27577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</a:rPr>
                <a:t>a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7AD931-6117-4347-8212-2607D558D67C}"/>
                </a:ext>
              </a:extLst>
            </p:cNvPr>
            <p:cNvSpPr txBox="1"/>
            <p:nvPr/>
          </p:nvSpPr>
          <p:spPr>
            <a:xfrm>
              <a:off x="7219674" y="291566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443FE5-2EC1-4DFE-9410-FA6AFFF2BACB}"/>
                </a:ext>
              </a:extLst>
            </p:cNvPr>
            <p:cNvSpPr txBox="1"/>
            <p:nvPr/>
          </p:nvSpPr>
          <p:spPr>
            <a:xfrm>
              <a:off x="1778072" y="294332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</a:rPr>
                <a:t>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3970B70-AB05-4946-89CC-B68710817C11}"/>
                </a:ext>
              </a:extLst>
            </p:cNvPr>
            <p:cNvSpPr txBox="1"/>
            <p:nvPr/>
          </p:nvSpPr>
          <p:spPr>
            <a:xfrm>
              <a:off x="2074001" y="28313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Arial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5882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FE39-8816-428C-91CC-536DFE6EE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Receptive field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EA4E7-0549-430B-85D1-EAE00C67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B6FEAA-5521-4485-9BBF-F58075A03322}" type="slidenum">
              <a:rPr lang="en-US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E49D55C5-3123-4113-AD2F-EF4CF52DD734}"/>
              </a:ext>
            </a:extLst>
          </p:cNvPr>
          <p:cNvSpPr txBox="1">
            <a:spLocks/>
          </p:cNvSpPr>
          <p:nvPr/>
        </p:nvSpPr>
        <p:spPr>
          <a:xfrm>
            <a:off x="246580" y="1520575"/>
            <a:ext cx="6260385" cy="50627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kern="0" dirty="0"/>
              <a:t>Since CNNs are not fully connected, an input takes more layers to affect an arbitrary node in a later layer</a:t>
            </a:r>
          </a:p>
          <a:p>
            <a:r>
              <a:rPr lang="en-US" sz="2800" kern="0" dirty="0"/>
              <a:t>A later nodes’ visibility of information from earlier in the network is its </a:t>
            </a:r>
            <a:r>
              <a:rPr lang="en-US" sz="2800" i="1" kern="0" dirty="0"/>
              <a:t>receptive field</a:t>
            </a:r>
            <a:endParaRPr lang="en-US" sz="2800" kern="0" dirty="0"/>
          </a:p>
          <a:p>
            <a:r>
              <a:rPr lang="en-US" sz="2800" kern="0" dirty="0"/>
              <a:t>Deeper networks allow equivalent receptive fields as shallower, wider networks…  but have far fewer parameters (due to being not fully connected and parameter sharing)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EE09EA1-F792-472D-B2EE-094C65BB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965" y="2218492"/>
            <a:ext cx="4815209" cy="273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13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20384</TotalTime>
  <Words>1809</Words>
  <Application>Microsoft Office PowerPoint</Application>
  <PresentationFormat>Widescreen</PresentationFormat>
  <Paragraphs>249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Courier New</vt:lpstr>
      <vt:lpstr>Times New Roman</vt:lpstr>
      <vt:lpstr>Office Theme</vt:lpstr>
      <vt:lpstr>Default Design</vt:lpstr>
      <vt:lpstr>CSCE 823 In Class Day 10</vt:lpstr>
      <vt:lpstr>Agenda</vt:lpstr>
      <vt:lpstr>CNN Key Topics</vt:lpstr>
      <vt:lpstr>Common Image Recognition Tasks</vt:lpstr>
      <vt:lpstr>Why fully-connected MLPs are not scalable with image size</vt:lpstr>
      <vt:lpstr>Making Networks Scalable </vt:lpstr>
      <vt:lpstr>Convolution Kernel (2D) Math</vt:lpstr>
      <vt:lpstr>Convolution Implements Sparse Interactions + Parameter Sharing</vt:lpstr>
      <vt:lpstr>Receptive field</vt:lpstr>
      <vt:lpstr>Conv + Parameter Sharing:  Equivariance to Translation</vt:lpstr>
      <vt:lpstr>Convolution + activation:  detectors (feature maps)</vt:lpstr>
      <vt:lpstr>Pooling</vt:lpstr>
      <vt:lpstr>Important Decisions for CNNs</vt:lpstr>
      <vt:lpstr>Strided Convolution vs. Downsampling</vt:lpstr>
      <vt:lpstr>Padding affects max depth</vt:lpstr>
      <vt:lpstr>Data types: Dimensions vs. Channels</vt:lpstr>
      <vt:lpstr>Understanding what CNNs learn with Visualization - DEMO (Chollet / Chapter 9.4)</vt:lpstr>
      <vt:lpstr>Detector activation on input</vt:lpstr>
      <vt:lpstr>Visualizing convnet filters</vt:lpstr>
      <vt:lpstr>Overlaid Heatmaps of class activation</vt:lpstr>
      <vt:lpstr>Visualization Code Demo</vt:lpstr>
      <vt:lpstr>General Q&amp;A</vt:lpstr>
      <vt:lpstr>Backup Slides</vt:lpstr>
      <vt:lpstr>How efficient are CNNs?</vt:lpstr>
      <vt:lpstr>What’s in a CNN layer?</vt:lpstr>
      <vt:lpstr>Same Task;  Many Possible Architectures</vt:lpstr>
      <vt:lpstr>More network examples</vt:lpstr>
      <vt:lpstr>CNN Backprop Intuition (1): Rethinking convolution</vt:lpstr>
      <vt:lpstr>CNN backprop intuition (2) Rethinking convolution</vt:lpstr>
      <vt:lpstr>Connectivity</vt:lpstr>
      <vt:lpstr>Tiled Convolution</vt:lpstr>
      <vt:lpstr>Neuroscience Basis of CNN (1)</vt:lpstr>
      <vt:lpstr>Neuroscience Basis of CNN (2)</vt:lpstr>
      <vt:lpstr>Neuroscience-inspired active research for CNN (1)</vt:lpstr>
      <vt:lpstr>Neuroscience-inspired active research for CNN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CSCE 623 In Class Day 3</dc:title>
  <dc:creator>Borghetti, Brett J Civ USAF AETC AFIT/ENG</dc:creator>
  <cp:lastModifiedBy>BORGHETTI, BRETT J CIV USAF AETC AFIT/ENG</cp:lastModifiedBy>
  <cp:revision>196</cp:revision>
  <dcterms:created xsi:type="dcterms:W3CDTF">2021-03-30T19:14:48Z</dcterms:created>
  <dcterms:modified xsi:type="dcterms:W3CDTF">2023-07-24T09:57:10Z</dcterms:modified>
</cp:coreProperties>
</file>